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sldIdLst>
    <p:sldId id="260" r:id="rId5"/>
  </p:sldIdLst>
  <p:sldSz cx="9144000" cy="6858000" type="screen4x3"/>
  <p:notesSz cx="6807200"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snapVertSplitter="1" vertBarState="minimized" horzBarState="maximized">
    <p:restoredLeft sz="34587" autoAdjust="0"/>
    <p:restoredTop sz="94629" autoAdjust="0"/>
  </p:normalViewPr>
  <p:slideViewPr>
    <p:cSldViewPr>
      <p:cViewPr varScale="1">
        <p:scale>
          <a:sx n="74" d="100"/>
          <a:sy n="74" d="100"/>
        </p:scale>
        <p:origin x="1716" y="6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9687E8BE-9525-43AE-B3FF-ECED2E57EF0B}" type="datetimeFigureOut">
              <a:rPr lang="en-US" smtClean="0"/>
              <a:t>3/3/2017</a:t>
            </a:fld>
            <a:endParaRPr lang="en-US"/>
          </a:p>
        </p:txBody>
      </p:sp>
      <p:sp>
        <p:nvSpPr>
          <p:cNvPr id="4" name="Slide Image Placeholder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13360688-FC55-4958-9DDA-3ACCB4BA7FCE}" type="slidenum">
              <a:rPr lang="en-US" smtClean="0"/>
              <a:t>‹#›</a:t>
            </a:fld>
            <a:endParaRPr lang="en-US"/>
          </a:p>
        </p:txBody>
      </p:sp>
    </p:spTree>
    <p:extLst>
      <p:ext uri="{BB962C8B-B14F-4D97-AF65-F5344CB8AC3E}">
        <p14:creationId xmlns:p14="http://schemas.microsoft.com/office/powerpoint/2010/main" val="4062497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40492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4738744" y="1516828"/>
            <a:ext cx="2133600" cy="750981"/>
          </a:xfrm>
          <a:prstGeom prst="rect">
            <a:avLst/>
          </a:prstGeom>
        </p:spPr>
        <p:txBody>
          <a:bodyPr anchor="b"/>
          <a:lstStyle>
            <a:lvl1pPr algn="l">
              <a:defRPr sz="2400"/>
            </a:lvl1pPr>
          </a:lstStyle>
          <a:p>
            <a:fld id="{3D546DD3-3606-414D-8CD2-EA75812A39B7}" type="datetimeFigureOut">
              <a:rPr lang="en-NZ" smtClean="0"/>
              <a:t>3/03/2017</a:t>
            </a:fld>
            <a:endParaRPr lang="en-NZ" dirty="0"/>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NZ"/>
          </a:p>
        </p:txBody>
      </p:sp>
      <p:sp>
        <p:nvSpPr>
          <p:cNvPr id="6" name="Slide Number Placeholder 5"/>
          <p:cNvSpPr>
            <a:spLocks noGrp="1"/>
          </p:cNvSpPr>
          <p:nvPr>
            <p:ph type="sldNum" sz="quarter" idx="12"/>
          </p:nvPr>
        </p:nvSpPr>
        <p:spPr>
          <a:xfrm>
            <a:off x="4649096" y="5719966"/>
            <a:ext cx="643666" cy="365125"/>
          </a:xfrm>
          <a:prstGeom prst="rect">
            <a:avLst/>
          </a:prstGeom>
        </p:spPr>
        <p:txBody>
          <a:bodyPr/>
          <a:lstStyle>
            <a:lvl1pPr>
              <a:defRPr>
                <a:solidFill>
                  <a:schemeClr val="accent1"/>
                </a:solidFill>
              </a:defRPr>
            </a:lvl1pPr>
          </a:lstStyle>
          <a:p>
            <a:fld id="{E7980242-6752-44DA-A2A7-DCD9C818E175}" type="slidenum">
              <a:rPr lang="en-NZ" smtClean="0"/>
              <a:t>‹#›</a:t>
            </a:fld>
            <a:endParaRPr lang="en-NZ"/>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5997388" y="224492"/>
            <a:ext cx="2133600" cy="365125"/>
          </a:xfrm>
          <a:prstGeom prst="rect">
            <a:avLst/>
          </a:prstGeom>
        </p:spPr>
        <p:txBody>
          <a:bodyPr/>
          <a:lstStyle/>
          <a:p>
            <a:fld id="{3D546DD3-3606-414D-8CD2-EA75812A39B7}" type="datetimeFigureOut">
              <a:rPr lang="en-NZ" smtClean="0"/>
              <a:t>3/03/2017</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a:xfrm>
            <a:off x="4649096" y="224491"/>
            <a:ext cx="1332156" cy="365125"/>
          </a:xfrm>
          <a:prstGeom prst="rect">
            <a:avLst/>
          </a:prstGeom>
        </p:spPr>
        <p:txBody>
          <a:bodyPr/>
          <a:lstStyle/>
          <a:p>
            <a:fld id="{E7980242-6752-44DA-A2A7-DCD9C818E175}" type="slidenum">
              <a:rPr lang="en-NZ" smtClean="0"/>
              <a:t>‹#›</a:t>
            </a:fld>
            <a:endParaRPr lang="en-N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endParaRPr lang="en-N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endParaRPr lang="en-N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997388" y="224492"/>
            <a:ext cx="2133600" cy="365125"/>
          </a:xfrm>
          <a:prstGeom prst="rect">
            <a:avLst/>
          </a:prstGeom>
        </p:spPr>
        <p:txBody>
          <a:bodyPr/>
          <a:lstStyle/>
          <a:p>
            <a:fld id="{3D546DD3-3606-414D-8CD2-EA75812A39B7}" type="datetimeFigureOut">
              <a:rPr lang="en-NZ" smtClean="0"/>
              <a:t>3/03/2017</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a:xfrm>
            <a:off x="4649096" y="224491"/>
            <a:ext cx="1332156" cy="365125"/>
          </a:xfrm>
          <a:prstGeom prst="rect">
            <a:avLst/>
          </a:prstGeom>
        </p:spPr>
        <p:txBody>
          <a:bodyPr/>
          <a:lstStyle/>
          <a:p>
            <a:fld id="{E7980242-6752-44DA-A2A7-DCD9C818E175}" type="slidenum">
              <a:rPr lang="en-NZ" smtClean="0"/>
              <a:t>‹#›</a:t>
            </a:fld>
            <a:endParaRPr lang="en-N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gradFill>
          <a:gsLst>
            <a:gs pos="0">
              <a:schemeClr val="bg2">
                <a:shade val="94000"/>
                <a:satMod val="114000"/>
                <a:lumMod val="96000"/>
              </a:schemeClr>
            </a:gs>
            <a:gs pos="62000">
              <a:schemeClr val="bg2">
                <a:tint val="92000"/>
                <a:shade val="66000"/>
                <a:satMod val="110000"/>
                <a:lumMod val="80000"/>
              </a:schemeClr>
            </a:gs>
            <a:gs pos="100000">
              <a:schemeClr val="bg2">
                <a:tint val="89000"/>
                <a:shade val="62000"/>
                <a:satMod val="110000"/>
                <a:lumMod val="72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Footer Placeholder 5"/>
          <p:cNvSpPr>
            <a:spLocks noGrp="1"/>
          </p:cNvSpPr>
          <p:nvPr>
            <p:ph type="ftr" sz="quarter" idx="11"/>
          </p:nvPr>
        </p:nvSpPr>
        <p:spPr/>
        <p:txBody>
          <a:bodyPr/>
          <a:lstStyle/>
          <a:p>
            <a:endParaRPr lang="en-NZ"/>
          </a:p>
        </p:txBody>
      </p:sp>
      <p:sp>
        <p:nvSpPr>
          <p:cNvPr id="9" name="Content Placeholder 8"/>
          <p:cNvSpPr>
            <a:spLocks noGrp="1"/>
          </p:cNvSpPr>
          <p:nvPr>
            <p:ph sz="quarter" idx="13"/>
          </p:nvPr>
        </p:nvSpPr>
        <p:spPr>
          <a:xfrm>
            <a:off x="1042416" y="2313432"/>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5997388" y="224492"/>
            <a:ext cx="2133600" cy="365125"/>
          </a:xfrm>
          <a:prstGeom prst="rect">
            <a:avLst/>
          </a:prstGeom>
        </p:spPr>
        <p:txBody>
          <a:bodyPr/>
          <a:lstStyle/>
          <a:p>
            <a:fld id="{3D546DD3-3606-414D-8CD2-EA75812A39B7}" type="datetimeFigureOut">
              <a:rPr lang="en-NZ" smtClean="0"/>
              <a:t>3/03/2017</a:t>
            </a:fld>
            <a:endParaRPr lang="en-NZ"/>
          </a:p>
        </p:txBody>
      </p:sp>
      <p:sp>
        <p:nvSpPr>
          <p:cNvPr id="8" name="Footer Placeholder 7"/>
          <p:cNvSpPr>
            <a:spLocks noGrp="1"/>
          </p:cNvSpPr>
          <p:nvPr>
            <p:ph type="ftr" sz="quarter" idx="11"/>
          </p:nvPr>
        </p:nvSpPr>
        <p:spPr/>
        <p:txBody>
          <a:bodyPr/>
          <a:lstStyle/>
          <a:p>
            <a:endParaRPr lang="en-NZ"/>
          </a:p>
        </p:txBody>
      </p:sp>
      <p:sp>
        <p:nvSpPr>
          <p:cNvPr id="9" name="Slide Number Placeholder 8"/>
          <p:cNvSpPr>
            <a:spLocks noGrp="1"/>
          </p:cNvSpPr>
          <p:nvPr>
            <p:ph type="sldNum" sz="quarter" idx="12"/>
          </p:nvPr>
        </p:nvSpPr>
        <p:spPr>
          <a:xfrm>
            <a:off x="4649096" y="224491"/>
            <a:ext cx="1332156" cy="365125"/>
          </a:xfrm>
          <a:prstGeom prst="rect">
            <a:avLst/>
          </a:prstGeom>
        </p:spPr>
        <p:txBody>
          <a:bodyPr/>
          <a:lstStyle/>
          <a:p>
            <a:fld id="{E7980242-6752-44DA-A2A7-DCD9C818E175}" type="slidenum">
              <a:rPr lang="en-NZ" smtClean="0"/>
              <a:t>‹#›</a:t>
            </a:fld>
            <a:endParaRPr lang="en-N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5997388" y="224492"/>
            <a:ext cx="2133600" cy="365125"/>
          </a:xfrm>
          <a:prstGeom prst="rect">
            <a:avLst/>
          </a:prstGeom>
        </p:spPr>
        <p:txBody>
          <a:bodyPr/>
          <a:lstStyle/>
          <a:p>
            <a:fld id="{3D546DD3-3606-414D-8CD2-EA75812A39B7}" type="datetimeFigureOut">
              <a:rPr lang="en-NZ" smtClean="0"/>
              <a:t>3/03/2017</a:t>
            </a:fld>
            <a:endParaRPr lang="en-NZ"/>
          </a:p>
        </p:txBody>
      </p:sp>
      <p:sp>
        <p:nvSpPr>
          <p:cNvPr id="4" name="Footer Placeholder 3"/>
          <p:cNvSpPr>
            <a:spLocks noGrp="1"/>
          </p:cNvSpPr>
          <p:nvPr>
            <p:ph type="ftr" sz="quarter" idx="11"/>
          </p:nvPr>
        </p:nvSpPr>
        <p:spPr/>
        <p:txBody>
          <a:bodyPr/>
          <a:lstStyle/>
          <a:p>
            <a:endParaRPr lang="en-NZ"/>
          </a:p>
        </p:txBody>
      </p:sp>
      <p:sp>
        <p:nvSpPr>
          <p:cNvPr id="5" name="Slide Number Placeholder 4"/>
          <p:cNvSpPr>
            <a:spLocks noGrp="1"/>
          </p:cNvSpPr>
          <p:nvPr>
            <p:ph type="sldNum" sz="quarter" idx="12"/>
          </p:nvPr>
        </p:nvSpPr>
        <p:spPr>
          <a:xfrm>
            <a:off x="4649096" y="224491"/>
            <a:ext cx="1332156" cy="365125"/>
          </a:xfrm>
          <a:prstGeom prst="rect">
            <a:avLst/>
          </a:prstGeom>
        </p:spPr>
        <p:txBody>
          <a:bodyPr/>
          <a:lstStyle/>
          <a:p>
            <a:fld id="{E7980242-6752-44DA-A2A7-DCD9C818E175}" type="slidenum">
              <a:rPr lang="en-NZ" smtClean="0"/>
              <a:t>‹#›</a:t>
            </a:fld>
            <a:endParaRPr lang="en-N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5997388" y="224492"/>
            <a:ext cx="2133600" cy="365125"/>
          </a:xfrm>
          <a:prstGeom prst="rect">
            <a:avLst/>
          </a:prstGeom>
        </p:spPr>
        <p:txBody>
          <a:bodyPr/>
          <a:lstStyle/>
          <a:p>
            <a:fld id="{3D546DD3-3606-414D-8CD2-EA75812A39B7}" type="datetimeFigureOut">
              <a:rPr lang="en-NZ" smtClean="0"/>
              <a:t>3/03/2017</a:t>
            </a:fld>
            <a:endParaRPr lang="en-NZ"/>
          </a:p>
        </p:txBody>
      </p:sp>
      <p:sp>
        <p:nvSpPr>
          <p:cNvPr id="3" name="Footer Placeholder 2"/>
          <p:cNvSpPr>
            <a:spLocks noGrp="1"/>
          </p:cNvSpPr>
          <p:nvPr>
            <p:ph type="ftr" sz="quarter" idx="11"/>
          </p:nvPr>
        </p:nvSpPr>
        <p:spPr/>
        <p:txBody>
          <a:bodyPr/>
          <a:lstStyle/>
          <a:p>
            <a:endParaRPr lang="en-NZ"/>
          </a:p>
        </p:txBody>
      </p:sp>
      <p:sp>
        <p:nvSpPr>
          <p:cNvPr id="4" name="Slide Number Placeholder 3"/>
          <p:cNvSpPr>
            <a:spLocks noGrp="1"/>
          </p:cNvSpPr>
          <p:nvPr>
            <p:ph type="sldNum" sz="quarter" idx="12"/>
          </p:nvPr>
        </p:nvSpPr>
        <p:spPr>
          <a:xfrm>
            <a:off x="4649096" y="224491"/>
            <a:ext cx="1332156" cy="365125"/>
          </a:xfrm>
          <a:prstGeom prst="rect">
            <a:avLst/>
          </a:prstGeom>
        </p:spPr>
        <p:txBody>
          <a:bodyPr/>
          <a:lstStyle/>
          <a:p>
            <a:fld id="{E7980242-6752-44DA-A2A7-DCD9C818E175}" type="slidenum">
              <a:rPr lang="en-NZ" smtClean="0"/>
              <a:t>‹#›</a:t>
            </a:fld>
            <a:endParaRPr lang="en-N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a:xfrm>
            <a:off x="5997388" y="224492"/>
            <a:ext cx="2133600" cy="365125"/>
          </a:xfrm>
          <a:prstGeom prst="rect">
            <a:avLst/>
          </a:prstGeom>
        </p:spPr>
        <p:txBody>
          <a:bodyPr/>
          <a:lstStyle/>
          <a:p>
            <a:fld id="{3D546DD3-3606-414D-8CD2-EA75812A39B7}" type="datetimeFigureOut">
              <a:rPr lang="en-NZ" smtClean="0"/>
              <a:t>3/03/2017</a:t>
            </a:fld>
            <a:endParaRPr lang="en-NZ"/>
          </a:p>
        </p:txBody>
      </p:sp>
      <p:sp>
        <p:nvSpPr>
          <p:cNvPr id="7" name="Slide Number Placeholder 6"/>
          <p:cNvSpPr>
            <a:spLocks noGrp="1"/>
          </p:cNvSpPr>
          <p:nvPr>
            <p:ph type="sldNum" sz="quarter" idx="12"/>
          </p:nvPr>
        </p:nvSpPr>
        <p:spPr>
          <a:xfrm>
            <a:off x="4649096" y="224491"/>
            <a:ext cx="1332156" cy="365125"/>
          </a:xfrm>
          <a:prstGeom prst="rect">
            <a:avLst/>
          </a:prstGeom>
        </p:spPr>
        <p:txBody>
          <a:bodyPr/>
          <a:lstStyle/>
          <a:p>
            <a:fld id="{E7980242-6752-44DA-A2A7-DCD9C818E175}" type="slidenum">
              <a:rPr lang="en-NZ" smtClean="0"/>
              <a:t>‹#›</a:t>
            </a:fld>
            <a:endParaRPr lang="en-NZ"/>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NZ"/>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a:t>Click to edit Master title style</a:t>
            </a:r>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a:t>Click to edit Master title style</a:t>
            </a:r>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5997388" y="224492"/>
            <a:ext cx="2133600" cy="365125"/>
          </a:xfrm>
          <a:prstGeom prst="rect">
            <a:avLst/>
          </a:prstGeom>
        </p:spPr>
        <p:txBody>
          <a:bodyPr/>
          <a:lstStyle/>
          <a:p>
            <a:fld id="{3D546DD3-3606-414D-8CD2-EA75812A39B7}" type="datetimeFigureOut">
              <a:rPr lang="en-NZ" smtClean="0"/>
              <a:t>3/03/2017</a:t>
            </a:fld>
            <a:endParaRPr lang="en-NZ"/>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NZ"/>
          </a:p>
        </p:txBody>
      </p:sp>
      <p:sp>
        <p:nvSpPr>
          <p:cNvPr id="7" name="Slide Number Placeholder 6"/>
          <p:cNvSpPr>
            <a:spLocks noGrp="1"/>
          </p:cNvSpPr>
          <p:nvPr>
            <p:ph type="sldNum" sz="quarter" idx="12"/>
          </p:nvPr>
        </p:nvSpPr>
        <p:spPr>
          <a:xfrm>
            <a:off x="4649096" y="224491"/>
            <a:ext cx="1332156" cy="365125"/>
          </a:xfrm>
          <a:prstGeom prst="rect">
            <a:avLst/>
          </a:prstGeom>
        </p:spPr>
        <p:txBody>
          <a:bodyPr/>
          <a:lstStyle/>
          <a:p>
            <a:fld id="{E7980242-6752-44DA-A2A7-DCD9C818E175}" type="slidenum">
              <a:rPr lang="en-NZ" smtClean="0"/>
              <a:t>‹#›</a:t>
            </a:fld>
            <a:endParaRPr lang="en-N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userDrawn="1"/>
        </p:nvSpPr>
        <p:spPr>
          <a:xfrm>
            <a:off x="4441242" y="44624"/>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NZ"/>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4.xml"/><Relationship Id="rId5" Type="http://schemas.openxmlformats.org/officeDocument/2006/relationships/image" Target="../media/image4.jpeg"/><Relationship Id="rId4" Type="http://schemas.openxmlformats.org/officeDocument/2006/relationships/hyperlink" Target="http://www.google.co.nz/url?sa=i&amp;rct=j&amp;q=&amp;esrc=s&amp;source=images&amp;cd=&amp;cad=rja&amp;uact=8&amp;ved=0CAUQjRxqFQoTCNq3_86n9cgCFQEnpgodEF8DWw&amp;url=http://edis.ifas.ufl.edu/pdffiles/in/in50600.pdf&amp;psig=AFQjCNEuPrrxgT3o33q8Y9NfyzVPPhpcUw&amp;ust=144667605300762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8064" y="62245"/>
            <a:ext cx="2484362" cy="607938"/>
          </a:xfrm>
          <a:prstGeom prst="rect">
            <a:avLst/>
          </a:prstGeom>
        </p:spPr>
      </p:pic>
      <p:sp>
        <p:nvSpPr>
          <p:cNvPr id="8" name="Title 6"/>
          <p:cNvSpPr>
            <a:spLocks noGrp="1"/>
          </p:cNvSpPr>
          <p:nvPr>
            <p:ph type="title"/>
          </p:nvPr>
        </p:nvSpPr>
        <p:spPr>
          <a:xfrm>
            <a:off x="539552" y="980728"/>
            <a:ext cx="7024744" cy="1143000"/>
          </a:xfrm>
        </p:spPr>
        <p:txBody>
          <a:bodyPr>
            <a:normAutofit fontScale="90000"/>
          </a:bodyPr>
          <a:lstStyle/>
          <a:p>
            <a:r>
              <a:rPr lang="en-NZ" sz="3100" dirty="0" smtClean="0">
                <a:solidFill>
                  <a:schemeClr val="accent1">
                    <a:lumMod val="50000"/>
                  </a:schemeClr>
                </a:solidFill>
              </a:rPr>
              <a:t>Exotic Pest Fact </a:t>
            </a:r>
            <a:r>
              <a:rPr lang="en-NZ" sz="3100" dirty="0">
                <a:solidFill>
                  <a:schemeClr val="accent1">
                    <a:lumMod val="50000"/>
                  </a:schemeClr>
                </a:solidFill>
              </a:rPr>
              <a:t>Sheet</a:t>
            </a:r>
            <a:r>
              <a:rPr lang="en-NZ" dirty="0">
                <a:solidFill>
                  <a:schemeClr val="accent1">
                    <a:lumMod val="50000"/>
                  </a:schemeClr>
                </a:solidFill>
              </a:rPr>
              <a:t/>
            </a:r>
            <a:br>
              <a:rPr lang="en-NZ" dirty="0">
                <a:solidFill>
                  <a:schemeClr val="accent1">
                    <a:lumMod val="50000"/>
                  </a:schemeClr>
                </a:solidFill>
              </a:rPr>
            </a:br>
            <a:r>
              <a:rPr lang="en-NZ" sz="2700" dirty="0">
                <a:solidFill>
                  <a:schemeClr val="accent1">
                    <a:lumMod val="50000"/>
                  </a:schemeClr>
                </a:solidFill>
              </a:rPr>
              <a:t>Vegetable leaf miners </a:t>
            </a:r>
            <a:br>
              <a:rPr lang="en-NZ" sz="2700" dirty="0">
                <a:solidFill>
                  <a:schemeClr val="accent1">
                    <a:lumMod val="50000"/>
                  </a:schemeClr>
                </a:solidFill>
              </a:rPr>
            </a:br>
            <a:r>
              <a:rPr lang="en-NZ" sz="2700" dirty="0">
                <a:solidFill>
                  <a:schemeClr val="accent1">
                    <a:lumMod val="50000"/>
                  </a:schemeClr>
                </a:solidFill>
              </a:rPr>
              <a:t>(</a:t>
            </a:r>
            <a:r>
              <a:rPr lang="en-NZ" sz="2700" i="1" dirty="0">
                <a:solidFill>
                  <a:schemeClr val="accent1">
                    <a:lumMod val="50000"/>
                  </a:schemeClr>
                </a:solidFill>
              </a:rPr>
              <a:t>Liriomyza</a:t>
            </a:r>
            <a:r>
              <a:rPr lang="en-NZ" sz="2700" dirty="0">
                <a:solidFill>
                  <a:schemeClr val="accent1">
                    <a:lumMod val="50000"/>
                  </a:schemeClr>
                </a:solidFill>
              </a:rPr>
              <a:t> spp.)</a:t>
            </a:r>
            <a:r>
              <a:rPr lang="en-NZ" sz="2700" dirty="0"/>
              <a:t/>
            </a:r>
            <a:br>
              <a:rPr lang="en-NZ" sz="2700" dirty="0"/>
            </a:br>
            <a:endParaRPr lang="en-NZ" sz="2700" dirty="0"/>
          </a:p>
        </p:txBody>
      </p:sp>
      <p:sp>
        <p:nvSpPr>
          <p:cNvPr id="9" name="Content Placeholder 7"/>
          <p:cNvSpPr>
            <a:spLocks noGrp="1"/>
          </p:cNvSpPr>
          <p:nvPr>
            <p:ph sz="quarter" idx="13"/>
          </p:nvPr>
        </p:nvSpPr>
        <p:spPr>
          <a:xfrm>
            <a:off x="467544" y="1672335"/>
            <a:ext cx="5472608" cy="4251107"/>
          </a:xfrm>
        </p:spPr>
        <p:txBody>
          <a:bodyPr>
            <a:normAutofit fontScale="25000" lnSpcReduction="20000"/>
          </a:bodyPr>
          <a:lstStyle/>
          <a:p>
            <a:pPr marL="177800" indent="-107950"/>
            <a:r>
              <a:rPr lang="en-NZ" sz="4400" b="1" dirty="0">
                <a:solidFill>
                  <a:schemeClr val="accent1">
                    <a:lumMod val="75000"/>
                  </a:schemeClr>
                </a:solidFill>
              </a:rPr>
              <a:t>What are they? </a:t>
            </a:r>
          </a:p>
          <a:p>
            <a:pPr marL="177800" indent="0">
              <a:buNone/>
            </a:pPr>
            <a:r>
              <a:rPr lang="en-NZ" sz="4000" dirty="0"/>
              <a:t>Vegetable leaf miners( including </a:t>
            </a:r>
            <a:r>
              <a:rPr lang="en-NZ" sz="4000" i="1" dirty="0"/>
              <a:t>Liriomyza trifolii, L. </a:t>
            </a:r>
            <a:r>
              <a:rPr lang="en-NZ" sz="4000" i="1" dirty="0" err="1"/>
              <a:t>strigata</a:t>
            </a:r>
            <a:r>
              <a:rPr lang="en-NZ" sz="4000" i="1" dirty="0"/>
              <a:t>, L. sativae, L. huidobrensis </a:t>
            </a:r>
            <a:r>
              <a:rPr lang="en-NZ" sz="4000" dirty="0"/>
              <a:t>and</a:t>
            </a:r>
            <a:r>
              <a:rPr lang="en-NZ" sz="4000" i="1" dirty="0"/>
              <a:t> L. </a:t>
            </a:r>
            <a:r>
              <a:rPr lang="en-NZ" sz="4000" i="1" dirty="0" err="1"/>
              <a:t>pusilla</a:t>
            </a:r>
            <a:r>
              <a:rPr lang="en-NZ" sz="4000" dirty="0"/>
              <a:t>) are small flies whose larvae feed internally on plant tissue, particularly the leaf. Many species of leaf miners are unwanted pests for New Zealand. Feeding of the larvae disrupts photosynthesis and reduces the quality and yield of plants. These pests have a wide host range, including many economically important vegetable, cut flowers, and grain crops.</a:t>
            </a:r>
          </a:p>
          <a:p>
            <a:pPr marL="177800" indent="-107950"/>
            <a:r>
              <a:rPr lang="en-NZ" sz="4400" b="1" dirty="0">
                <a:solidFill>
                  <a:schemeClr val="accent1">
                    <a:lumMod val="75000"/>
                  </a:schemeClr>
                </a:solidFill>
              </a:rPr>
              <a:t>What do they look like?</a:t>
            </a:r>
          </a:p>
          <a:p>
            <a:pPr marL="177800" indent="0">
              <a:buNone/>
            </a:pPr>
            <a:r>
              <a:rPr lang="en-NZ" sz="4000" dirty="0"/>
              <a:t>The black flies are just visible (1-2.5 mm in length) and often have yellow spots on the head and thorax. Leaf mines caused by larval feeding are usually white with dampened black and dried brown areas. These are typically serpentine or irregular shape, and increase in size as the larvae mature. Damage to the plant is caused in several ways:</a:t>
            </a:r>
          </a:p>
          <a:p>
            <a:pPr marL="271463" indent="0">
              <a:buNone/>
            </a:pPr>
            <a:r>
              <a:rPr lang="en-NZ" sz="4000" dirty="0"/>
              <a:t>• Leaf stippling resulting from females feeding or laying eggs.</a:t>
            </a:r>
          </a:p>
          <a:p>
            <a:pPr marL="271463" indent="0">
              <a:buNone/>
            </a:pPr>
            <a:r>
              <a:rPr lang="en-NZ" sz="4000" dirty="0"/>
              <a:t>• Internal mining of the leaf by the larvae.</a:t>
            </a:r>
          </a:p>
          <a:p>
            <a:pPr marL="271463" indent="0">
              <a:buNone/>
            </a:pPr>
            <a:r>
              <a:rPr lang="en-NZ" sz="4000" dirty="0"/>
              <a:t>• Secondary infection by pathogens that enter the leaf mines or punctures.</a:t>
            </a:r>
          </a:p>
          <a:p>
            <a:pPr marL="271463" indent="0">
              <a:buNone/>
            </a:pPr>
            <a:r>
              <a:rPr lang="en-NZ" sz="4000" dirty="0"/>
              <a:t>• Mechanical transmission of viruses.</a:t>
            </a:r>
          </a:p>
          <a:p>
            <a:pPr marL="177800" indent="-107950"/>
            <a:r>
              <a:rPr lang="en-NZ" sz="4400" b="1" dirty="0">
                <a:solidFill>
                  <a:schemeClr val="accent1">
                    <a:lumMod val="75000"/>
                  </a:schemeClr>
                </a:solidFill>
              </a:rPr>
              <a:t>What should I look for?</a:t>
            </a:r>
          </a:p>
          <a:p>
            <a:pPr marL="177800" indent="0">
              <a:buNone/>
            </a:pPr>
            <a:r>
              <a:rPr lang="en-NZ" sz="4000" dirty="0"/>
              <a:t>A leaf miner infestation would likely be detected through the presence of the mines in leaf tissue. Adult flies and larvae are unlikely to be seen due to their size.</a:t>
            </a:r>
          </a:p>
          <a:p>
            <a:pPr marL="177800" indent="-107950"/>
            <a:r>
              <a:rPr lang="en-NZ" sz="4400" b="1" dirty="0">
                <a:solidFill>
                  <a:schemeClr val="accent1">
                    <a:lumMod val="75000"/>
                  </a:schemeClr>
                </a:solidFill>
              </a:rPr>
              <a:t>How does it spread?</a:t>
            </a:r>
          </a:p>
          <a:p>
            <a:pPr marL="177800" indent="0">
              <a:buNone/>
            </a:pPr>
            <a:r>
              <a:rPr lang="en-NZ" sz="4000" dirty="0"/>
              <a:t>Adult flies can spread throughout a crop by flight, but most long distance transport occurs when plant material containing larvae is transported.</a:t>
            </a:r>
          </a:p>
          <a:p>
            <a:pPr marL="177800" indent="-107950"/>
            <a:r>
              <a:rPr lang="en-NZ" sz="4400" b="1" dirty="0">
                <a:solidFill>
                  <a:schemeClr val="accent1">
                    <a:lumMod val="75000"/>
                  </a:schemeClr>
                </a:solidFill>
              </a:rPr>
              <a:t>Where are they present?</a:t>
            </a:r>
          </a:p>
          <a:p>
            <a:pPr marL="177800" indent="0">
              <a:buNone/>
            </a:pPr>
            <a:r>
              <a:rPr lang="en-NZ" sz="4000" dirty="0"/>
              <a:t>The leaf miners of concern to New Zealand are generally widespread through Africa, America, Europe, Asia and parts of Oceania.</a:t>
            </a:r>
          </a:p>
          <a:p>
            <a:pPr marL="177800" indent="-107950"/>
            <a:r>
              <a:rPr lang="en-NZ" sz="4400" b="1" dirty="0">
                <a:solidFill>
                  <a:schemeClr val="accent1">
                    <a:lumMod val="75000"/>
                  </a:schemeClr>
                </a:solidFill>
              </a:rPr>
              <a:t>How can I protect my industry?</a:t>
            </a:r>
          </a:p>
          <a:p>
            <a:pPr marL="177800" indent="0">
              <a:buNone/>
              <a:tabLst>
                <a:tab pos="271463" algn="l"/>
              </a:tabLst>
            </a:pPr>
            <a:r>
              <a:rPr lang="en-NZ" sz="4000" dirty="0"/>
              <a:t>Check your production site frequently for the presence of new pests and unusual symptoms. Make sure you are familiar with common pests of your production industry so you can </a:t>
            </a:r>
            <a:r>
              <a:rPr lang="en-NZ" sz="4000" dirty="0" smtClean="0"/>
              <a:t>recognise something </a:t>
            </a:r>
            <a:r>
              <a:rPr lang="en-NZ" sz="4000" dirty="0"/>
              <a:t>different.</a:t>
            </a:r>
          </a:p>
          <a:p>
            <a:pPr marL="355600" indent="0">
              <a:buNone/>
              <a:tabLst>
                <a:tab pos="355600" algn="l"/>
              </a:tabLst>
            </a:pPr>
            <a:endParaRPr lang="en-NZ" b="1" dirty="0">
              <a:solidFill>
                <a:srgbClr val="FF0000"/>
              </a:solidFill>
            </a:endParaRPr>
          </a:p>
          <a:p>
            <a:pPr marL="68580" indent="0">
              <a:buNone/>
            </a:pPr>
            <a:endParaRPr lang="en-NZ" b="1" dirty="0">
              <a:solidFill>
                <a:srgbClr val="FF0000"/>
              </a:solidFill>
            </a:endParaRPr>
          </a:p>
          <a:p>
            <a:pPr marL="68580" indent="0">
              <a:buNone/>
            </a:pPr>
            <a:endParaRPr lang="en-NZ" b="1" dirty="0">
              <a:solidFill>
                <a:srgbClr val="FF0000"/>
              </a:solidFill>
            </a:endParaRPr>
          </a:p>
          <a:p>
            <a:pPr marL="68580" indent="0">
              <a:buNone/>
            </a:pPr>
            <a:endParaRPr lang="en-NZ" dirty="0"/>
          </a:p>
        </p:txBody>
      </p:sp>
      <p:pic>
        <p:nvPicPr>
          <p:cNvPr id="10" name="Content Placeholder 9"/>
          <p:cNvPicPr>
            <a:picLocks noGrp="1" noChangeAspect="1"/>
          </p:cNvPicPr>
          <p:nvPr>
            <p:ph sz="quarter" idx="14"/>
          </p:nvPr>
        </p:nvPicPr>
        <p:blipFill>
          <a:blip r:embed="rId3">
            <a:extLst>
              <a:ext uri="{28A0092B-C50C-407E-A947-70E740481C1C}">
                <a14:useLocalDpi xmlns:a14="http://schemas.microsoft.com/office/drawing/2010/main" val="0"/>
              </a:ext>
            </a:extLst>
          </a:blip>
          <a:stretch>
            <a:fillRect/>
          </a:stretch>
        </p:blipFill>
        <p:spPr>
          <a:xfrm>
            <a:off x="6012160" y="3068960"/>
            <a:ext cx="2633092" cy="2503815"/>
          </a:xfrm>
        </p:spPr>
      </p:pic>
      <p:sp>
        <p:nvSpPr>
          <p:cNvPr id="11" name="TextBox 10"/>
          <p:cNvSpPr txBox="1"/>
          <p:nvPr/>
        </p:nvSpPr>
        <p:spPr>
          <a:xfrm>
            <a:off x="5976156" y="5691165"/>
            <a:ext cx="2633092" cy="369332"/>
          </a:xfrm>
          <a:prstGeom prst="rect">
            <a:avLst/>
          </a:prstGeom>
          <a:noFill/>
        </p:spPr>
        <p:txBody>
          <a:bodyPr wrap="square" rtlCol="0">
            <a:spAutoFit/>
          </a:bodyPr>
          <a:lstStyle/>
          <a:p>
            <a:r>
              <a:rPr lang="en-NZ" sz="900" b="1" dirty="0"/>
              <a:t>Figure 2. </a:t>
            </a:r>
            <a:r>
              <a:rPr lang="en-NZ" sz="900" dirty="0"/>
              <a:t>Mines in squash leaf caused by </a:t>
            </a:r>
            <a:r>
              <a:rPr lang="en-NZ" sz="900" i="1" dirty="0"/>
              <a:t>Liriomyza</a:t>
            </a:r>
            <a:r>
              <a:rPr lang="en-NZ" sz="900" dirty="0"/>
              <a:t> leaf miners. University of Florida.</a:t>
            </a:r>
          </a:p>
        </p:txBody>
      </p:sp>
      <p:sp>
        <p:nvSpPr>
          <p:cNvPr id="12" name="TextBox 11"/>
          <p:cNvSpPr txBox="1"/>
          <p:nvPr/>
        </p:nvSpPr>
        <p:spPr>
          <a:xfrm>
            <a:off x="5933339" y="2520062"/>
            <a:ext cx="2705100" cy="369332"/>
          </a:xfrm>
          <a:prstGeom prst="rect">
            <a:avLst/>
          </a:prstGeom>
          <a:noFill/>
        </p:spPr>
        <p:txBody>
          <a:bodyPr wrap="square" rtlCol="0">
            <a:spAutoFit/>
          </a:bodyPr>
          <a:lstStyle/>
          <a:p>
            <a:r>
              <a:rPr lang="en-NZ" sz="900" b="1" dirty="0"/>
              <a:t>Figure 1. </a:t>
            </a:r>
            <a:r>
              <a:rPr lang="en-NZ" sz="900" dirty="0"/>
              <a:t>Adult </a:t>
            </a:r>
            <a:r>
              <a:rPr lang="en-NZ" sz="900" i="1" dirty="0"/>
              <a:t>Liriomyza</a:t>
            </a:r>
            <a:r>
              <a:rPr lang="en-NZ" sz="900" dirty="0"/>
              <a:t> leaf miner. University of Florida.</a:t>
            </a:r>
          </a:p>
        </p:txBody>
      </p:sp>
      <p:pic>
        <p:nvPicPr>
          <p:cNvPr id="13" name="Picture 4" descr="https://encrypted-tbn3.gstatic.com/images?q=tbn:ANd9GcQT7wpT1zPNuYKk0HmfGmN6nKWDx11-6QVSR862zdjglt6AUpiJ">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40152" y="824610"/>
            <a:ext cx="2705100" cy="1695451"/>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p:cNvSpPr txBox="1"/>
          <p:nvPr/>
        </p:nvSpPr>
        <p:spPr>
          <a:xfrm>
            <a:off x="1208253" y="5923443"/>
            <a:ext cx="4032448" cy="923330"/>
          </a:xfrm>
          <a:prstGeom prst="rect">
            <a:avLst/>
          </a:prstGeom>
          <a:noFill/>
        </p:spPr>
        <p:txBody>
          <a:bodyPr wrap="square" rtlCol="0">
            <a:spAutoFit/>
          </a:bodyPr>
          <a:lstStyle/>
          <a:p>
            <a:pPr marL="68580" indent="0" algn="ctr">
              <a:buNone/>
            </a:pPr>
            <a:r>
              <a:rPr lang="en-NZ" sz="1200" b="1" dirty="0">
                <a:solidFill>
                  <a:srgbClr val="FF0000"/>
                </a:solidFill>
              </a:rPr>
              <a:t>If you see any unusual pests or plant symptoms, call the MPI EXOTIC PEST AND DISEASE HOTLINE</a:t>
            </a:r>
            <a:endParaRPr lang="en-NZ" sz="1200" dirty="0">
              <a:solidFill>
                <a:srgbClr val="FF0000"/>
              </a:solidFill>
            </a:endParaRPr>
          </a:p>
          <a:p>
            <a:pPr marL="68580" indent="0" algn="ctr">
              <a:buNone/>
            </a:pPr>
            <a:r>
              <a:rPr lang="en-NZ" sz="1200" b="1" dirty="0">
                <a:solidFill>
                  <a:srgbClr val="FF0000"/>
                </a:solidFill>
              </a:rPr>
              <a:t>0800 80 99 66</a:t>
            </a:r>
            <a:endParaRPr lang="en-NZ" sz="1200" dirty="0">
              <a:solidFill>
                <a:srgbClr val="FF0000"/>
              </a:solidFill>
            </a:endParaRPr>
          </a:p>
          <a:p>
            <a:endParaRPr lang="en-NZ" dirty="0"/>
          </a:p>
        </p:txBody>
      </p:sp>
    </p:spTree>
    <p:extLst>
      <p:ext uri="{BB962C8B-B14F-4D97-AF65-F5344CB8AC3E}">
        <p14:creationId xmlns:p14="http://schemas.microsoft.com/office/powerpoint/2010/main" val="5433042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81119A3D60FAD4191679926B1B12B12" ma:contentTypeVersion="4" ma:contentTypeDescription="Create a new document." ma:contentTypeScope="" ma:versionID="95608c752b0dbb50c35a963fd640abe1">
  <xsd:schema xmlns:xsd="http://www.w3.org/2001/XMLSchema" xmlns:xs="http://www.w3.org/2001/XMLSchema" xmlns:p="http://schemas.microsoft.com/office/2006/metadata/properties" xmlns:ns2="5a855e00-fa4f-4894-a81a-74daf717ba5f" targetNamespace="http://schemas.microsoft.com/office/2006/metadata/properties" ma:root="true" ma:fieldsID="e448024ea2677ae16cd8f75530fbbfb0" ns2:_="">
    <xsd:import namespace="5a855e00-fa4f-4894-a81a-74daf717ba5f"/>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855e00-fa4f-4894-a81a-74daf717ba5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847AD22-1BF3-4FA9-B956-3A748A2CBDE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855e00-fa4f-4894-a81a-74daf717ba5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B71655A-7E81-4EC7-A189-AD056FF98998}">
  <ds:schemaRefs>
    <ds:schemaRef ds:uri="http://schemas.microsoft.com/office/2006/metadata/properties"/>
    <ds:schemaRef ds:uri="5a855e00-fa4f-4894-a81a-74daf717ba5f"/>
    <ds:schemaRef ds:uri="http://schemas.microsoft.com/office/infopath/2007/PartnerControls"/>
    <ds:schemaRef ds:uri="http://purl.org/dc/elements/1.1/"/>
    <ds:schemaRef ds:uri="http://schemas.microsoft.com/office/2006/documentManagement/types"/>
    <ds:schemaRef ds:uri="http://purl.org/dc/terms/"/>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A6C6FAD0-3D63-4B8E-B909-E7C71155BCB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2634</TotalTime>
  <Words>396</Words>
  <Application>Microsoft Office PowerPoint</Application>
  <PresentationFormat>On-screen Show (4:3)</PresentationFormat>
  <Paragraphs>23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Calibri</vt:lpstr>
      <vt:lpstr>Century Gothic</vt:lpstr>
      <vt:lpstr>Wingdings 2</vt:lpstr>
      <vt:lpstr>Austin</vt:lpstr>
      <vt:lpstr>Exotic Pest Fact Sheet Vegetable leaf miners  (Liriomyza spp.) </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Fact Sheet</dc:title>
  <dc:creator>Gisele Irvine</dc:creator>
  <cp:lastModifiedBy>Lynda Banks</cp:lastModifiedBy>
  <cp:revision>97</cp:revision>
  <cp:lastPrinted>2016-11-03T03:44:20Z</cp:lastPrinted>
  <dcterms:created xsi:type="dcterms:W3CDTF">2015-11-03T22:03:34Z</dcterms:created>
  <dcterms:modified xsi:type="dcterms:W3CDTF">2017-03-02T19:53:22Z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0x010100E81119A3D60FAD4191679926B1B12B12</vt:lpwstr>
  </property>
  <property fmtid="{D5CDD505-2E9C-101B-9397-08002B2CF9AE}" pid="3" name="Order">
    <vt:r8>156500</vt:r8>
  </property>
</Properties>
</file>