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57" r:id="rId5"/>
  </p:sldIdLst>
  <p:sldSz cx="9144000" cy="6858000" type="screen4x3"/>
  <p:notesSz cx="6807200" cy="99393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napVertSplitter="1" vertBarState="minimized" horzBarState="maximized">
    <p:restoredLeft sz="34587" autoAdjust="0"/>
    <p:restoredTop sz="94629" autoAdjust="0"/>
  </p:normalViewPr>
  <p:slideViewPr>
    <p:cSldViewPr>
      <p:cViewPr varScale="1">
        <p:scale>
          <a:sx n="74" d="100"/>
          <a:sy n="74" d="100"/>
        </p:scale>
        <p:origin x="171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87E8BE-9525-43AE-B3FF-ECED2E57EF0B}" type="datetimeFigureOut">
              <a:rPr lang="en-US" smtClean="0"/>
              <a:t>3/3/2017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360688-FC55-4958-9DDA-3ACCB4BA7F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4977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40492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  <a:prstGeom prst="rect">
            <a:avLst/>
          </a:prstGeom>
        </p:spPr>
        <p:txBody>
          <a:bodyPr anchor="b"/>
          <a:lstStyle>
            <a:lvl1pPr algn="l">
              <a:defRPr sz="2400"/>
            </a:lvl1pPr>
          </a:lstStyle>
          <a:p>
            <a:fld id="{3D546DD3-3606-414D-8CD2-EA75812A39B7}" type="datetimeFigureOut">
              <a:rPr lang="en-NZ" smtClean="0"/>
              <a:t>3/03/2017</a:t>
            </a:fld>
            <a:endParaRPr lang="en-NZ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E7980242-6752-44DA-A2A7-DCD9C818E175}" type="slidenum">
              <a:rPr lang="en-NZ" smtClean="0"/>
              <a:t>‹#›</a:t>
            </a:fld>
            <a:endParaRPr lang="en-NZ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/>
          <a:lstStyle/>
          <a:p>
            <a:fld id="{3D546DD3-3606-414D-8CD2-EA75812A39B7}" type="datetimeFigureOut">
              <a:rPr lang="en-NZ" smtClean="0"/>
              <a:t>3/03/2017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/>
          <a:lstStyle/>
          <a:p>
            <a:fld id="{E7980242-6752-44DA-A2A7-DCD9C818E175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/>
          <a:lstStyle/>
          <a:p>
            <a:fld id="{3D546DD3-3606-414D-8CD2-EA75812A39B7}" type="datetimeFigureOut">
              <a:rPr lang="en-NZ" smtClean="0"/>
              <a:t>3/03/2017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/>
          <a:lstStyle/>
          <a:p>
            <a:fld id="{E7980242-6752-44DA-A2A7-DCD9C818E175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gradFill>
          <a:gsLst>
            <a:gs pos="0">
              <a:schemeClr val="bg2">
                <a:shade val="94000"/>
                <a:satMod val="114000"/>
                <a:lumMod val="96000"/>
              </a:schemeClr>
            </a:gs>
            <a:gs pos="62000">
              <a:schemeClr val="bg2">
                <a:tint val="92000"/>
                <a:shade val="66000"/>
                <a:satMod val="110000"/>
                <a:lumMod val="80000"/>
              </a:schemeClr>
            </a:gs>
            <a:gs pos="100000">
              <a:schemeClr val="bg2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/>
          <a:lstStyle/>
          <a:p>
            <a:fld id="{3D546DD3-3606-414D-8CD2-EA75812A39B7}" type="datetimeFigureOut">
              <a:rPr lang="en-NZ" smtClean="0"/>
              <a:t>3/03/2017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/>
          <a:lstStyle/>
          <a:p>
            <a:fld id="{E7980242-6752-44DA-A2A7-DCD9C818E175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/>
          <a:lstStyle/>
          <a:p>
            <a:fld id="{3D546DD3-3606-414D-8CD2-EA75812A39B7}" type="datetimeFigureOut">
              <a:rPr lang="en-NZ" smtClean="0"/>
              <a:t>3/03/2017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/>
          <a:lstStyle/>
          <a:p>
            <a:fld id="{E7980242-6752-44DA-A2A7-DCD9C818E175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/>
          <a:lstStyle/>
          <a:p>
            <a:fld id="{3D546DD3-3606-414D-8CD2-EA75812A39B7}" type="datetimeFigureOut">
              <a:rPr lang="en-NZ" smtClean="0"/>
              <a:t>3/03/2017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/>
          <a:lstStyle/>
          <a:p>
            <a:fld id="{E7980242-6752-44DA-A2A7-DCD9C818E175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/>
          <a:lstStyle/>
          <a:p>
            <a:fld id="{3D546DD3-3606-414D-8CD2-EA75812A39B7}" type="datetimeFigureOut">
              <a:rPr lang="en-NZ" smtClean="0"/>
              <a:t>3/03/2017</a:t>
            </a:fld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/>
          <a:lstStyle/>
          <a:p>
            <a:fld id="{E7980242-6752-44DA-A2A7-DCD9C818E175}" type="slidenum">
              <a:rPr lang="en-NZ" smtClean="0"/>
              <a:t>‹#›</a:t>
            </a:fld>
            <a:endParaRPr lang="en-NZ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N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/>
          <a:lstStyle/>
          <a:p>
            <a:fld id="{3D546DD3-3606-414D-8CD2-EA75812A39B7}" type="datetimeFigureOut">
              <a:rPr lang="en-NZ" smtClean="0"/>
              <a:t>3/03/2017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/>
          <a:lstStyle/>
          <a:p>
            <a:fld id="{E7980242-6752-44DA-A2A7-DCD9C818E175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 userDrawn="1"/>
        </p:nvSpPr>
        <p:spPr>
          <a:xfrm>
            <a:off x="4441242" y="44624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N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Relationship Id="rId6" Type="http://schemas.openxmlformats.org/officeDocument/2006/relationships/hyperlink" Target="http://www.strateco.it/Allegati/article/4/ToTV-NuovaSegnalazione.pdf" TargetMode="Externa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743987" y="1262093"/>
            <a:ext cx="5406280" cy="763616"/>
          </a:xfrm>
        </p:spPr>
        <p:txBody>
          <a:bodyPr>
            <a:normAutofit fontScale="90000"/>
          </a:bodyPr>
          <a:lstStyle/>
          <a:p>
            <a:r>
              <a:rPr lang="en-NZ" sz="2700" dirty="0">
                <a:solidFill>
                  <a:schemeClr val="accent1">
                    <a:lumMod val="50000"/>
                  </a:schemeClr>
                </a:solidFill>
              </a:rPr>
              <a:t>Exotic Pest Fact Sheet</a:t>
            </a:r>
            <a:r>
              <a:rPr lang="en-NZ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en-NZ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NZ" dirty="0">
                <a:solidFill>
                  <a:schemeClr val="accent1">
                    <a:lumMod val="50000"/>
                  </a:schemeClr>
                </a:solidFill>
              </a:rPr>
              <a:t>Tomato </a:t>
            </a:r>
            <a:r>
              <a:rPr lang="en-NZ" dirty="0" err="1">
                <a:solidFill>
                  <a:schemeClr val="accent1">
                    <a:lumMod val="50000"/>
                  </a:schemeClr>
                </a:solidFill>
              </a:rPr>
              <a:t>torrado</a:t>
            </a:r>
            <a:r>
              <a:rPr lang="en-NZ" dirty="0">
                <a:solidFill>
                  <a:schemeClr val="accent1">
                    <a:lumMod val="50000"/>
                  </a:schemeClr>
                </a:solidFill>
              </a:rPr>
              <a:t> virus</a:t>
            </a:r>
            <a:br>
              <a:rPr lang="en-NZ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NZ" sz="2700" dirty="0">
                <a:solidFill>
                  <a:schemeClr val="accent1">
                    <a:lumMod val="50000"/>
                  </a:schemeClr>
                </a:solidFill>
              </a:rPr>
              <a:t>(</a:t>
            </a:r>
            <a:r>
              <a:rPr lang="en-NZ" sz="2700" dirty="0" err="1">
                <a:solidFill>
                  <a:schemeClr val="accent1">
                    <a:lumMod val="50000"/>
                  </a:schemeClr>
                </a:solidFill>
              </a:rPr>
              <a:t>ToTV</a:t>
            </a:r>
            <a:r>
              <a:rPr lang="en-NZ" sz="2700" dirty="0">
                <a:solidFill>
                  <a:schemeClr val="accent1">
                    <a:lumMod val="50000"/>
                  </a:schemeClr>
                </a:solidFill>
              </a:rPr>
              <a:t>) family </a:t>
            </a:r>
            <a:r>
              <a:rPr lang="en-NZ" sz="2700" dirty="0" err="1">
                <a:solidFill>
                  <a:schemeClr val="accent1">
                    <a:lumMod val="50000"/>
                  </a:schemeClr>
                </a:solidFill>
              </a:rPr>
              <a:t>Secoviridae</a:t>
            </a:r>
            <a:r>
              <a:rPr lang="en-NZ" dirty="0"/>
              <a:t/>
            </a:r>
            <a:br>
              <a:rPr lang="en-NZ" dirty="0"/>
            </a:br>
            <a:endParaRPr lang="en-NZ" sz="2700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24208" y="1643901"/>
            <a:ext cx="5472608" cy="4251107"/>
          </a:xfrm>
        </p:spPr>
        <p:txBody>
          <a:bodyPr>
            <a:normAutofit fontScale="25000" lnSpcReduction="20000"/>
          </a:bodyPr>
          <a:lstStyle/>
          <a:p>
            <a:pPr marL="177800" indent="-107950"/>
            <a:r>
              <a:rPr lang="en-NZ" sz="4800" b="1" dirty="0">
                <a:solidFill>
                  <a:schemeClr val="accent1">
                    <a:lumMod val="75000"/>
                  </a:schemeClr>
                </a:solidFill>
              </a:rPr>
              <a:t>What is it? </a:t>
            </a:r>
          </a:p>
          <a:p>
            <a:pPr marL="180975" indent="0">
              <a:buNone/>
            </a:pPr>
            <a:r>
              <a:rPr lang="en-NZ" sz="4400" dirty="0">
                <a:solidFill>
                  <a:schemeClr val="tx1"/>
                </a:solidFill>
              </a:rPr>
              <a:t>Tomato </a:t>
            </a:r>
            <a:r>
              <a:rPr lang="en-NZ" sz="4400" dirty="0" err="1">
                <a:solidFill>
                  <a:schemeClr val="tx1"/>
                </a:solidFill>
              </a:rPr>
              <a:t>torrado</a:t>
            </a:r>
            <a:r>
              <a:rPr lang="en-NZ" sz="4400" dirty="0">
                <a:solidFill>
                  <a:schemeClr val="tx1"/>
                </a:solidFill>
              </a:rPr>
              <a:t> virus (</a:t>
            </a:r>
            <a:r>
              <a:rPr lang="en-NZ" sz="4400" dirty="0" err="1">
                <a:solidFill>
                  <a:schemeClr val="tx1"/>
                </a:solidFill>
              </a:rPr>
              <a:t>ToTV</a:t>
            </a:r>
            <a:r>
              <a:rPr lang="en-NZ" sz="4400" dirty="0">
                <a:solidFill>
                  <a:schemeClr val="tx1"/>
                </a:solidFill>
              </a:rPr>
              <a:t>) is a disease of greenhouse tomatoes as well as other </a:t>
            </a:r>
            <a:r>
              <a:rPr lang="en-NZ" sz="4400" dirty="0" err="1">
                <a:solidFill>
                  <a:schemeClr val="tx1"/>
                </a:solidFill>
              </a:rPr>
              <a:t>Solanaceous</a:t>
            </a:r>
            <a:r>
              <a:rPr lang="en-NZ" sz="4400" dirty="0">
                <a:solidFill>
                  <a:schemeClr val="tx1"/>
                </a:solidFill>
              </a:rPr>
              <a:t> crops (capsicums and eggplants). Symptoms include leaf discolouration (yellowing) and burn-like lesions on the leaves, as well as stunted plants (Fig. 1). Symptoms can be similar to TSWV (Tomato Spotted Wilt Virus). </a:t>
            </a:r>
          </a:p>
          <a:p>
            <a:pPr marL="177800" indent="-107950"/>
            <a:r>
              <a:rPr lang="en-NZ" sz="4800" b="1" dirty="0">
                <a:solidFill>
                  <a:schemeClr val="accent1">
                    <a:lumMod val="75000"/>
                  </a:schemeClr>
                </a:solidFill>
              </a:rPr>
              <a:t>How is it transmitted?  </a:t>
            </a:r>
          </a:p>
          <a:p>
            <a:pPr marL="180975" indent="0">
              <a:buNone/>
            </a:pPr>
            <a:r>
              <a:rPr lang="en-NZ" sz="4400" dirty="0">
                <a:solidFill>
                  <a:schemeClr val="tx1"/>
                </a:solidFill>
              </a:rPr>
              <a:t>ToTV can be transmitted by whiteflies – greenhouse whitefly (</a:t>
            </a:r>
            <a:r>
              <a:rPr lang="en-NZ" sz="4400" i="1" dirty="0">
                <a:solidFill>
                  <a:schemeClr val="tx1"/>
                </a:solidFill>
              </a:rPr>
              <a:t>Trialeurodes vaporariorum</a:t>
            </a:r>
            <a:r>
              <a:rPr lang="en-NZ" sz="4400" dirty="0">
                <a:solidFill>
                  <a:schemeClr val="tx1"/>
                </a:solidFill>
              </a:rPr>
              <a:t>) and whitefly (</a:t>
            </a:r>
            <a:r>
              <a:rPr lang="en-NZ" sz="4400" i="1" dirty="0">
                <a:solidFill>
                  <a:schemeClr val="tx1"/>
                </a:solidFill>
              </a:rPr>
              <a:t>Bemisia tabaci</a:t>
            </a:r>
            <a:r>
              <a:rPr lang="en-NZ" sz="4400" dirty="0">
                <a:solidFill>
                  <a:schemeClr val="tx1"/>
                </a:solidFill>
              </a:rPr>
              <a:t>) (Fig. 2).  It can also be spread by trade of infected plants. It is currently thought that </a:t>
            </a:r>
            <a:r>
              <a:rPr lang="en-NZ" sz="4400" dirty="0" err="1">
                <a:solidFill>
                  <a:schemeClr val="tx1"/>
                </a:solidFill>
              </a:rPr>
              <a:t>ToTV</a:t>
            </a:r>
            <a:r>
              <a:rPr lang="en-NZ" sz="4400" dirty="0">
                <a:solidFill>
                  <a:schemeClr val="tx1"/>
                </a:solidFill>
              </a:rPr>
              <a:t> is seed transmitted, based on lab experiments.</a:t>
            </a:r>
          </a:p>
          <a:p>
            <a:pPr marL="177800" indent="-107950"/>
            <a:r>
              <a:rPr lang="en-NZ" sz="4800" b="1" dirty="0">
                <a:solidFill>
                  <a:schemeClr val="accent1">
                    <a:lumMod val="75000"/>
                  </a:schemeClr>
                </a:solidFill>
              </a:rPr>
              <a:t>What symptoms to look out for?</a:t>
            </a:r>
          </a:p>
          <a:p>
            <a:pPr marL="180975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NZ" sz="4400" dirty="0">
                <a:solidFill>
                  <a:schemeClr val="tx1"/>
                </a:solidFill>
              </a:rPr>
              <a:t>Affected plants show necrotic (burn-like) lesions in the upper parts of the plants. The burn-like lesions are found at the base of the leaflets (Fig.1). The burns later turn into shot holes (holes in the leaf). Burn-like (necrotic) lesions can also appear lengthwise on the stems, this can be followed by the development of necrotic line patterns or blotches. </a:t>
            </a:r>
            <a:r>
              <a:rPr lang="en-NZ" sz="4400" dirty="0" err="1">
                <a:solidFill>
                  <a:schemeClr val="tx1"/>
                </a:solidFill>
              </a:rPr>
              <a:t>ToTV</a:t>
            </a:r>
            <a:r>
              <a:rPr lang="en-NZ" sz="4400" dirty="0">
                <a:solidFill>
                  <a:schemeClr val="tx1"/>
                </a:solidFill>
              </a:rPr>
              <a:t> can produce deformed fruit making them unmarketable (Fig 3).  </a:t>
            </a:r>
          </a:p>
          <a:p>
            <a:pPr marL="177800" indent="-107950"/>
            <a:r>
              <a:rPr lang="en-NZ" sz="4800" b="1" dirty="0">
                <a:solidFill>
                  <a:schemeClr val="accent1">
                    <a:lumMod val="75000"/>
                  </a:schemeClr>
                </a:solidFill>
              </a:rPr>
              <a:t>Impact</a:t>
            </a:r>
            <a:endParaRPr lang="en-NZ" sz="44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180975" indent="0">
              <a:buNone/>
            </a:pPr>
            <a:r>
              <a:rPr lang="en-NZ" sz="4400" dirty="0" err="1">
                <a:solidFill>
                  <a:schemeClr val="tx1"/>
                </a:solidFill>
              </a:rPr>
              <a:t>ToTV</a:t>
            </a:r>
            <a:r>
              <a:rPr lang="en-NZ" sz="4400" dirty="0">
                <a:solidFill>
                  <a:schemeClr val="tx1"/>
                </a:solidFill>
              </a:rPr>
              <a:t> is an emerging disease of tomato crops. The virus has the potential to cause considerable yield losses and is reportedly causing serious economic losses in tomato crops in Spain. </a:t>
            </a:r>
          </a:p>
          <a:p>
            <a:pPr marL="177800" indent="-107950"/>
            <a:r>
              <a:rPr lang="en-NZ" sz="4800" b="1" dirty="0">
                <a:solidFill>
                  <a:schemeClr val="accent1">
                    <a:lumMod val="75000"/>
                  </a:schemeClr>
                </a:solidFill>
              </a:rPr>
              <a:t>Where is it present?</a:t>
            </a:r>
          </a:p>
          <a:p>
            <a:pPr marL="180975" indent="0">
              <a:buNone/>
            </a:pPr>
            <a:r>
              <a:rPr lang="en-NZ" sz="4400" dirty="0">
                <a:solidFill>
                  <a:schemeClr val="tx1"/>
                </a:solidFill>
              </a:rPr>
              <a:t>Australia (restricted), parts of Europe, South Africa, Mexico and South America.</a:t>
            </a:r>
          </a:p>
          <a:p>
            <a:pPr marL="177800" indent="-107950"/>
            <a:r>
              <a:rPr lang="en-NZ" sz="4800" b="1" dirty="0">
                <a:solidFill>
                  <a:schemeClr val="accent1">
                    <a:lumMod val="75000"/>
                  </a:schemeClr>
                </a:solidFill>
              </a:rPr>
              <a:t>How can I protect my industry?</a:t>
            </a:r>
          </a:p>
          <a:p>
            <a:pPr marL="180975" indent="0">
              <a:buNone/>
              <a:tabLst>
                <a:tab pos="180975" algn="l"/>
              </a:tabLst>
            </a:pPr>
            <a:r>
              <a:rPr lang="en-NZ" sz="4400" dirty="0">
                <a:solidFill>
                  <a:schemeClr val="tx1"/>
                </a:solidFill>
              </a:rPr>
              <a:t>Check your production site frequently for the presence of new diseases and unusual symptoms. Make sure you are familiar with common industry diseases so you can recognise something different.</a:t>
            </a:r>
          </a:p>
          <a:p>
            <a:pPr marL="355600" indent="0">
              <a:buNone/>
              <a:tabLst>
                <a:tab pos="355600" algn="l"/>
              </a:tabLst>
            </a:pPr>
            <a:endParaRPr lang="en-NZ" b="1" dirty="0">
              <a:solidFill>
                <a:srgbClr val="FF0000"/>
              </a:solidFill>
            </a:endParaRPr>
          </a:p>
          <a:p>
            <a:pPr marL="68580" indent="0">
              <a:buNone/>
            </a:pPr>
            <a:endParaRPr lang="en-NZ" b="1" dirty="0">
              <a:solidFill>
                <a:srgbClr val="FF0000"/>
              </a:solidFill>
            </a:endParaRPr>
          </a:p>
          <a:p>
            <a:pPr marL="68580" indent="0">
              <a:buNone/>
            </a:pPr>
            <a:endParaRPr lang="en-NZ" b="1" dirty="0">
              <a:solidFill>
                <a:srgbClr val="FF0000"/>
              </a:solidFill>
            </a:endParaRPr>
          </a:p>
          <a:p>
            <a:pPr marL="68580" indent="0">
              <a:buNone/>
            </a:pPr>
            <a:endParaRPr lang="en-NZ" dirty="0"/>
          </a:p>
        </p:txBody>
      </p:sp>
      <p:sp>
        <p:nvSpPr>
          <p:cNvPr id="12" name="TextBox 11"/>
          <p:cNvSpPr txBox="1"/>
          <p:nvPr/>
        </p:nvSpPr>
        <p:spPr>
          <a:xfrm>
            <a:off x="755576" y="6034062"/>
            <a:ext cx="86816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" indent="0">
              <a:buNone/>
            </a:pPr>
            <a:r>
              <a:rPr lang="en-NZ" sz="1200" b="1" dirty="0">
                <a:solidFill>
                  <a:srgbClr val="FF0000"/>
                </a:solidFill>
              </a:rPr>
              <a:t>If you see any unusual pests or plant symptoms, call the </a:t>
            </a:r>
          </a:p>
          <a:p>
            <a:pPr marL="68580"/>
            <a:r>
              <a:rPr lang="en-NZ" sz="1200" b="1" dirty="0">
                <a:solidFill>
                  <a:srgbClr val="FF0000"/>
                </a:solidFill>
              </a:rPr>
              <a:t>MPI EXOTIC PEST AND DISEASE HOTLINE 0800 80 99 66</a:t>
            </a:r>
            <a:endParaRPr lang="en-NZ" sz="1200" dirty="0">
              <a:solidFill>
                <a:srgbClr val="FF0000"/>
              </a:solidFill>
            </a:endParaRPr>
          </a:p>
          <a:p>
            <a:pPr marL="68580" indent="0">
              <a:buNone/>
            </a:pPr>
            <a:endParaRPr lang="en-NZ" sz="1200" dirty="0">
              <a:solidFill>
                <a:srgbClr val="FF0000"/>
              </a:solidFill>
            </a:endParaRPr>
          </a:p>
          <a:p>
            <a:endParaRPr lang="en-NZ" dirty="0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9682" y="58236"/>
            <a:ext cx="2592744" cy="634460"/>
          </a:xfrm>
          <a:prstGeom prst="rect">
            <a:avLst/>
          </a:prstGeom>
        </p:spPr>
      </p:pic>
      <p:pic>
        <p:nvPicPr>
          <p:cNvPr id="11" name="Content Placeholder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77505" y="836712"/>
            <a:ext cx="2193418" cy="1472788"/>
          </a:xfrm>
          <a:prstGeom prst="rect">
            <a:avLst/>
          </a:prstGeom>
        </p:spPr>
      </p:pic>
      <p:pic>
        <p:nvPicPr>
          <p:cNvPr id="16" name="Content Placeholder 15"/>
          <p:cNvPicPr>
            <a:picLocks noGrp="1" noChangeAspect="1"/>
          </p:cNvPicPr>
          <p:nvPr>
            <p:ph sz="quarter" idx="14"/>
          </p:nvPr>
        </p:nvPicPr>
        <p:blipFill rotWithShape="1">
          <a:blip r:embed="rId4"/>
          <a:srcRect b="13006"/>
          <a:stretch/>
        </p:blipFill>
        <p:spPr>
          <a:xfrm>
            <a:off x="6237056" y="4581128"/>
            <a:ext cx="2235730" cy="143873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82" r="-1509" b="5307"/>
          <a:stretch/>
        </p:blipFill>
        <p:spPr>
          <a:xfrm>
            <a:off x="6277505" y="2589418"/>
            <a:ext cx="2242616" cy="1523389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6192860" y="2258806"/>
            <a:ext cx="3203676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900" b="1" dirty="0"/>
              <a:t>Figure 1. </a:t>
            </a:r>
            <a:r>
              <a:rPr lang="en-NZ" sz="900" dirty="0"/>
              <a:t>Tomato </a:t>
            </a:r>
            <a:r>
              <a:rPr lang="en-NZ" sz="900" dirty="0" err="1"/>
              <a:t>torrado</a:t>
            </a:r>
            <a:r>
              <a:rPr lang="en-NZ" sz="900" dirty="0"/>
              <a:t> virus</a:t>
            </a:r>
            <a:r>
              <a:rPr lang="en-US" b="1" dirty="0"/>
              <a:t/>
            </a:r>
            <a:br>
              <a:rPr lang="en-US" b="1" dirty="0"/>
            </a:br>
            <a:r>
              <a:rPr lang="en-US" sz="800" dirty="0"/>
              <a:t>Prof. Dr. Ir. RAA (Rene) van der </a:t>
            </a:r>
            <a:r>
              <a:rPr lang="en-US" sz="800" dirty="0" err="1"/>
              <a:t>Vllugt</a:t>
            </a:r>
            <a:endParaRPr lang="en-NZ" sz="900" b="1" dirty="0"/>
          </a:p>
        </p:txBody>
      </p:sp>
      <p:sp>
        <p:nvSpPr>
          <p:cNvPr id="27" name="Rectangle 26"/>
          <p:cNvSpPr/>
          <p:nvPr/>
        </p:nvSpPr>
        <p:spPr>
          <a:xfrm>
            <a:off x="6158573" y="5960893"/>
            <a:ext cx="2733907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NZ" sz="900" b="1" dirty="0"/>
              <a:t>Figure 3. </a:t>
            </a:r>
            <a:r>
              <a:rPr lang="en-NZ" sz="900" dirty="0"/>
              <a:t>Tomato </a:t>
            </a:r>
            <a:r>
              <a:rPr lang="en-NZ" sz="900" dirty="0" err="1"/>
              <a:t>torrado</a:t>
            </a:r>
            <a:r>
              <a:rPr lang="en-NZ" sz="900" dirty="0"/>
              <a:t> virus – symptoms </a:t>
            </a:r>
          </a:p>
          <a:p>
            <a:r>
              <a:rPr lang="en-NZ" sz="900" dirty="0"/>
              <a:t>on green fruit. </a:t>
            </a:r>
            <a:r>
              <a:rPr lang="en-NZ" sz="800" dirty="0" err="1"/>
              <a:t>Strateco</a:t>
            </a:r>
            <a:r>
              <a:rPr lang="en-NZ" sz="800" dirty="0"/>
              <a:t> </a:t>
            </a:r>
            <a:r>
              <a:rPr lang="en-NZ" sz="800" dirty="0">
                <a:hlinkClick r:id="rId6"/>
              </a:rPr>
              <a:t>factsheet</a:t>
            </a:r>
            <a:r>
              <a:rPr lang="en-NZ" sz="800" dirty="0"/>
              <a:t>.</a:t>
            </a:r>
            <a:r>
              <a:rPr lang="en-US" sz="800" b="1" dirty="0"/>
              <a:t/>
            </a:r>
            <a:br>
              <a:rPr lang="en-US" sz="800" b="1" dirty="0"/>
            </a:br>
            <a:endParaRPr lang="en-NZ" sz="800" dirty="0"/>
          </a:p>
        </p:txBody>
      </p:sp>
      <p:sp>
        <p:nvSpPr>
          <p:cNvPr id="29" name="TextBox 28"/>
          <p:cNvSpPr txBox="1"/>
          <p:nvPr/>
        </p:nvSpPr>
        <p:spPr>
          <a:xfrm>
            <a:off x="6190659" y="4059706"/>
            <a:ext cx="260291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900" b="1" dirty="0"/>
              <a:t>Figure 2. </a:t>
            </a:r>
            <a:r>
              <a:rPr lang="en-NZ" sz="900" dirty="0"/>
              <a:t>Vector  - greenhouse whitefly (</a:t>
            </a:r>
            <a:r>
              <a:rPr lang="en-NZ" sz="900" i="1" dirty="0" err="1"/>
              <a:t>Trialeurodes</a:t>
            </a:r>
            <a:r>
              <a:rPr lang="en-NZ" sz="900" i="1" dirty="0"/>
              <a:t> </a:t>
            </a:r>
            <a:r>
              <a:rPr lang="en-NZ" sz="900" i="1" dirty="0" err="1"/>
              <a:t>vaporariorum</a:t>
            </a:r>
            <a:r>
              <a:rPr lang="en-NZ" sz="900" i="1" dirty="0"/>
              <a:t>) </a:t>
            </a:r>
            <a:r>
              <a:rPr lang="en-NZ" sz="900" dirty="0"/>
              <a:t>adult in-field </a:t>
            </a:r>
          </a:p>
          <a:p>
            <a:r>
              <a:rPr lang="en-US" sz="700" dirty="0"/>
              <a:t>David </a:t>
            </a:r>
            <a:r>
              <a:rPr lang="en-US" sz="700" dirty="0" err="1"/>
              <a:t>Cappaert</a:t>
            </a:r>
            <a:r>
              <a:rPr lang="en-US" sz="700" dirty="0"/>
              <a:t>, </a:t>
            </a:r>
            <a:r>
              <a:rPr lang="en-US" sz="800" dirty="0"/>
              <a:t>Bugwood.org</a:t>
            </a:r>
            <a:r>
              <a:rPr lang="en-US" sz="700" dirty="0"/>
              <a:t> </a:t>
            </a:r>
            <a:endParaRPr lang="en-NZ" sz="700" dirty="0"/>
          </a:p>
        </p:txBody>
      </p:sp>
    </p:spTree>
    <p:extLst>
      <p:ext uri="{BB962C8B-B14F-4D97-AF65-F5344CB8AC3E}">
        <p14:creationId xmlns:p14="http://schemas.microsoft.com/office/powerpoint/2010/main" val="31027373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81119A3D60FAD4191679926B1B12B12" ma:contentTypeVersion="4" ma:contentTypeDescription="Create a new document." ma:contentTypeScope="" ma:versionID="95608c752b0dbb50c35a963fd640abe1">
  <xsd:schema xmlns:xsd="http://www.w3.org/2001/XMLSchema" xmlns:xs="http://www.w3.org/2001/XMLSchema" xmlns:p="http://schemas.microsoft.com/office/2006/metadata/properties" xmlns:ns2="5a855e00-fa4f-4894-a81a-74daf717ba5f" targetNamespace="http://schemas.microsoft.com/office/2006/metadata/properties" ma:root="true" ma:fieldsID="e448024ea2677ae16cd8f75530fbbfb0" ns2:_="">
    <xsd:import namespace="5a855e00-fa4f-4894-a81a-74daf717ba5f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LastSharedByUser" minOccurs="0"/>
                <xsd:element ref="ns2:LastSharedBy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855e00-fa4f-4894-a81a-74daf717ba5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0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1" nillable="true" ma:displayName="Last Shared By Time" ma:description="" ma:internalName="LastSharedByTim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847AD22-1BF3-4FA9-B956-3A748A2CBDE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a855e00-fa4f-4894-a81a-74daf717ba5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B71655A-7E81-4EC7-A189-AD056FF98998}">
  <ds:schemaRefs>
    <ds:schemaRef ds:uri="http://www.w3.org/XML/1998/namespace"/>
    <ds:schemaRef ds:uri="http://purl.org/dc/terms/"/>
    <ds:schemaRef ds:uri="http://schemas.microsoft.com/office/2006/documentManagement/types"/>
    <ds:schemaRef ds:uri="5a855e00-fa4f-4894-a81a-74daf717ba5f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purl.org/dc/dcmitype/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A6C6FAD0-3D63-4B8E-B909-E7C71155BCB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2633</TotalTime>
  <Words>271</Words>
  <Application>Microsoft Office PowerPoint</Application>
  <PresentationFormat>On-screen Show (4:3)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Century Gothic</vt:lpstr>
      <vt:lpstr>Wingdings 2</vt:lpstr>
      <vt:lpstr>Austin</vt:lpstr>
      <vt:lpstr>Exotic Pest Fact Sheet Tomato torrado virus (ToTV) family Secoviridae 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Fact Sheet</dc:title>
  <dc:creator>Gisele Irvine</dc:creator>
  <cp:lastModifiedBy>Lynda Banks</cp:lastModifiedBy>
  <cp:revision>97</cp:revision>
  <cp:lastPrinted>2016-11-03T03:44:20Z</cp:lastPrinted>
  <dcterms:created xsi:type="dcterms:W3CDTF">2015-11-03T22:03:34Z</dcterms:created>
  <dcterms:modified xsi:type="dcterms:W3CDTF">2017-03-02T19:52:30Z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0x010100E81119A3D60FAD4191679926B1B12B12</vt:lpwstr>
  </property>
  <property fmtid="{D5CDD505-2E9C-101B-9397-08002B2CF9AE}" pid="3" name="Order">
    <vt:r8>156500</vt:r8>
  </property>
</Properties>
</file>