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
  </p:notesMasterIdLst>
  <p:sldIdLst>
    <p:sldId id="258" r:id="rId5"/>
  </p:sldIdLst>
  <p:sldSz cx="9144000" cy="6858000" type="screen4x3"/>
  <p:notesSz cx="6807200" cy="99393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34587" autoAdjust="0"/>
    <p:restoredTop sz="94629" autoAdjust="0"/>
  </p:normalViewPr>
  <p:slideViewPr>
    <p:cSldViewPr>
      <p:cViewPr varScale="1">
        <p:scale>
          <a:sx n="74" d="100"/>
          <a:sy n="74" d="100"/>
        </p:scale>
        <p:origin x="1716"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687E8BE-9525-43AE-B3FF-ECED2E57EF0B}" type="datetimeFigureOut">
              <a:rPr lang="en-US" smtClean="0"/>
              <a:t>3/3/2017</a:t>
            </a:fld>
            <a:endParaRPr lang="en-US"/>
          </a:p>
        </p:txBody>
      </p:sp>
      <p:sp>
        <p:nvSpPr>
          <p:cNvPr id="4" name="Slide Image Placeholder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13360688-FC55-4958-9DDA-3ACCB4BA7FCE}" type="slidenum">
              <a:rPr lang="en-US" smtClean="0"/>
              <a:t>‹#›</a:t>
            </a:fld>
            <a:endParaRPr lang="en-US"/>
          </a:p>
        </p:txBody>
      </p:sp>
    </p:spTree>
    <p:extLst>
      <p:ext uri="{BB962C8B-B14F-4D97-AF65-F5344CB8AC3E}">
        <p14:creationId xmlns:p14="http://schemas.microsoft.com/office/powerpoint/2010/main" val="4062497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40492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4738744" y="1516828"/>
            <a:ext cx="2133600" cy="750981"/>
          </a:xfrm>
          <a:prstGeom prst="rect">
            <a:avLst/>
          </a:prstGeom>
        </p:spPr>
        <p:txBody>
          <a:bodyPr anchor="b"/>
          <a:lstStyle>
            <a:lvl1pPr algn="l">
              <a:defRPr sz="2400"/>
            </a:lvl1pPr>
          </a:lstStyle>
          <a:p>
            <a:fld id="{3D546DD3-3606-414D-8CD2-EA75812A39B7}" type="datetimeFigureOut">
              <a:rPr lang="en-NZ" smtClean="0"/>
              <a:t>3/03/2017</a:t>
            </a:fld>
            <a:endParaRPr lang="en-NZ" dirty="0"/>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NZ"/>
          </a:p>
        </p:txBody>
      </p:sp>
      <p:sp>
        <p:nvSpPr>
          <p:cNvPr id="6" name="Slide Number Placeholder 5"/>
          <p:cNvSpPr>
            <a:spLocks noGrp="1"/>
          </p:cNvSpPr>
          <p:nvPr>
            <p:ph type="sldNum" sz="quarter" idx="12"/>
          </p:nvPr>
        </p:nvSpPr>
        <p:spPr>
          <a:xfrm>
            <a:off x="4649096" y="5719966"/>
            <a:ext cx="643666" cy="365125"/>
          </a:xfrm>
          <a:prstGeom prst="rect">
            <a:avLst/>
          </a:prstGeom>
        </p:spPr>
        <p:txBody>
          <a:bodyPr/>
          <a:lstStyle>
            <a:lvl1pPr>
              <a:defRPr>
                <a:solidFill>
                  <a:schemeClr val="accent1"/>
                </a:solidFill>
              </a:defRPr>
            </a:lvl1pPr>
          </a:lstStyle>
          <a:p>
            <a:fld id="{E7980242-6752-44DA-A2A7-DCD9C818E175}" type="slidenum">
              <a:rPr lang="en-NZ" smtClean="0"/>
              <a:t>‹#›</a:t>
            </a:fld>
            <a:endParaRPr lang="en-NZ"/>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5"/>
          <p:cNvSpPr>
            <a:spLocks noGrp="1"/>
          </p:cNvSpPr>
          <p:nvPr>
            <p:ph type="ftr" sz="quarter" idx="11"/>
          </p:nvPr>
        </p:nvSpPr>
        <p:spPr/>
        <p:txBody>
          <a:bodyPr/>
          <a:lstStyle/>
          <a:p>
            <a:endParaRPr lang="en-NZ"/>
          </a:p>
        </p:txBody>
      </p:sp>
      <p:sp>
        <p:nvSpPr>
          <p:cNvPr id="9" name="Content Placeholder 8"/>
          <p:cNvSpPr>
            <a:spLocks noGrp="1"/>
          </p:cNvSpPr>
          <p:nvPr>
            <p:ph sz="quarter" idx="13"/>
          </p:nvPr>
        </p:nvSpPr>
        <p:spPr>
          <a:xfrm>
            <a:off x="1042416" y="2313432"/>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a:t>Click to edit Master title style</a:t>
            </a:r>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a:t>Click to edit Master title style</a:t>
            </a:r>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997388" y="224492"/>
            <a:ext cx="2133600" cy="365125"/>
          </a:xfrm>
          <a:prstGeom prst="rect">
            <a:avLst/>
          </a:prstGeom>
        </p:spPr>
        <p:txBody>
          <a:bodyPr/>
          <a:lstStyle/>
          <a:p>
            <a:fld id="{3D546DD3-3606-414D-8CD2-EA75812A39B7}" type="datetimeFigureOut">
              <a:rPr lang="en-NZ" smtClean="0"/>
              <a:t>3/03/2017</a:t>
            </a:fld>
            <a:endParaRPr lang="en-NZ"/>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NZ"/>
          </a:p>
        </p:txBody>
      </p:sp>
      <p:sp>
        <p:nvSpPr>
          <p:cNvPr id="7" name="Slide Number Placeholder 6"/>
          <p:cNvSpPr>
            <a:spLocks noGrp="1"/>
          </p:cNvSpPr>
          <p:nvPr>
            <p:ph type="sldNum" sz="quarter" idx="12"/>
          </p:nvPr>
        </p:nvSpPr>
        <p:spPr>
          <a:xfrm>
            <a:off x="4649096" y="224491"/>
            <a:ext cx="1332156" cy="365125"/>
          </a:xfrm>
          <a:prstGeom prst="rect">
            <a:avLst/>
          </a:prstGeom>
        </p:spPr>
        <p:txBody>
          <a:bodyPr/>
          <a:lstStyle/>
          <a:p>
            <a:fld id="{E7980242-6752-44DA-A2A7-DCD9C818E175}" type="slidenum">
              <a:rPr lang="en-NZ" smtClean="0"/>
              <a:t>‹#›</a:t>
            </a:fld>
            <a:endParaRPr lang="en-N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userDrawn="1"/>
        </p:nvSpPr>
        <p:spPr>
          <a:xfrm>
            <a:off x="4441242" y="44624"/>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N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shade val="94000"/>
                <a:satMod val="114000"/>
                <a:lumMod val="96000"/>
              </a:schemeClr>
            </a:gs>
            <a:gs pos="62000">
              <a:schemeClr val="bg2">
                <a:tint val="92000"/>
                <a:shade val="66000"/>
                <a:satMod val="110000"/>
                <a:lumMod val="80000"/>
              </a:schemeClr>
            </a:gs>
            <a:gs pos="100000">
              <a:schemeClr val="bg2">
                <a:tint val="89000"/>
                <a:shade val="62000"/>
                <a:satMod val="110000"/>
                <a:lumMod val="72000"/>
              </a:schemeClr>
            </a:gs>
          </a:gsLst>
          <a:lin ang="5400000" scaled="0"/>
        </a:gradFill>
        <a:effectLst/>
      </p:bgPr>
    </p:bg>
    <p:spTree>
      <p:nvGrpSpPr>
        <p:cNvPr id="1" name=""/>
        <p:cNvGrpSpPr/>
        <p:nvPr/>
      </p:nvGrpSpPr>
      <p:grpSpPr>
        <a:xfrm>
          <a:off x="0" y="0"/>
          <a:ext cx="0" cy="0"/>
          <a:chOff x="0" y="0"/>
          <a:chExt cx="0" cy="0"/>
        </a:xfrm>
      </p:grpSpPr>
      <p:sp>
        <p:nvSpPr>
          <p:cNvPr id="7" name="Title 6"/>
          <p:cNvSpPr>
            <a:spLocks noGrp="1"/>
          </p:cNvSpPr>
          <p:nvPr>
            <p:ph type="title"/>
          </p:nvPr>
        </p:nvSpPr>
        <p:spPr>
          <a:xfrm>
            <a:off x="531032" y="1052736"/>
            <a:ext cx="5406280" cy="763616"/>
          </a:xfrm>
        </p:spPr>
        <p:txBody>
          <a:bodyPr>
            <a:normAutofit fontScale="90000"/>
          </a:bodyPr>
          <a:lstStyle/>
          <a:p>
            <a:r>
              <a:rPr lang="en-NZ" sz="2200" dirty="0">
                <a:solidFill>
                  <a:schemeClr val="accent1">
                    <a:lumMod val="50000"/>
                  </a:schemeClr>
                </a:solidFill>
              </a:rPr>
              <a:t>Exotic Pest Fact Sheet</a:t>
            </a:r>
            <a:r>
              <a:rPr lang="en-NZ" dirty="0">
                <a:solidFill>
                  <a:schemeClr val="accent1">
                    <a:lumMod val="50000"/>
                  </a:schemeClr>
                </a:solidFill>
              </a:rPr>
              <a:t/>
            </a:r>
            <a:br>
              <a:rPr lang="en-NZ" dirty="0">
                <a:solidFill>
                  <a:schemeClr val="accent1">
                    <a:lumMod val="50000"/>
                  </a:schemeClr>
                </a:solidFill>
              </a:rPr>
            </a:br>
            <a:r>
              <a:rPr lang="en-NZ" sz="2700" dirty="0">
                <a:solidFill>
                  <a:schemeClr val="accent1">
                    <a:lumMod val="50000"/>
                  </a:schemeClr>
                </a:solidFill>
              </a:rPr>
              <a:t>Tomato</a:t>
            </a:r>
            <a:r>
              <a:rPr lang="en-NZ" sz="3600" dirty="0">
                <a:solidFill>
                  <a:schemeClr val="accent1">
                    <a:lumMod val="50000"/>
                  </a:schemeClr>
                </a:solidFill>
              </a:rPr>
              <a:t> </a:t>
            </a:r>
            <a:r>
              <a:rPr lang="en-NZ" sz="2700" dirty="0" err="1">
                <a:solidFill>
                  <a:schemeClr val="accent1">
                    <a:lumMod val="50000"/>
                  </a:schemeClr>
                </a:solidFill>
              </a:rPr>
              <a:t>leafminer</a:t>
            </a:r>
            <a:r>
              <a:rPr lang="en-NZ" sz="2700" dirty="0">
                <a:solidFill>
                  <a:schemeClr val="accent1">
                    <a:lumMod val="50000"/>
                  </a:schemeClr>
                </a:solidFill>
              </a:rPr>
              <a:t/>
            </a:r>
            <a:br>
              <a:rPr lang="en-NZ" sz="2700" dirty="0">
                <a:solidFill>
                  <a:schemeClr val="accent1">
                    <a:lumMod val="50000"/>
                  </a:schemeClr>
                </a:solidFill>
              </a:rPr>
            </a:br>
            <a:r>
              <a:rPr lang="en-NZ" sz="2000" dirty="0">
                <a:solidFill>
                  <a:schemeClr val="accent1">
                    <a:lumMod val="50000"/>
                  </a:schemeClr>
                </a:solidFill>
              </a:rPr>
              <a:t>(</a:t>
            </a:r>
            <a:r>
              <a:rPr lang="en-NZ" sz="2000" i="1" dirty="0" err="1">
                <a:solidFill>
                  <a:schemeClr val="accent1">
                    <a:lumMod val="50000"/>
                  </a:schemeClr>
                </a:solidFill>
              </a:rPr>
              <a:t>Tuta</a:t>
            </a:r>
            <a:r>
              <a:rPr lang="en-NZ" sz="2000" i="1" dirty="0">
                <a:solidFill>
                  <a:schemeClr val="accent1">
                    <a:lumMod val="50000"/>
                  </a:schemeClr>
                </a:solidFill>
              </a:rPr>
              <a:t> </a:t>
            </a:r>
            <a:r>
              <a:rPr lang="en-NZ" sz="2000" i="1" dirty="0" err="1">
                <a:solidFill>
                  <a:schemeClr val="accent1">
                    <a:lumMod val="50000"/>
                  </a:schemeClr>
                </a:solidFill>
              </a:rPr>
              <a:t>absoluta</a:t>
            </a:r>
            <a:r>
              <a:rPr lang="en-NZ" sz="2000" dirty="0">
                <a:solidFill>
                  <a:schemeClr val="accent1">
                    <a:lumMod val="50000"/>
                  </a:schemeClr>
                </a:solidFill>
              </a:rPr>
              <a:t>)</a:t>
            </a:r>
            <a:r>
              <a:rPr lang="la-Latn" sz="2000" dirty="0">
                <a:solidFill>
                  <a:schemeClr val="accent1">
                    <a:lumMod val="50000"/>
                  </a:schemeClr>
                </a:solidFill>
              </a:rPr>
              <a:t> Lepidoptera: Gelechiidae</a:t>
            </a:r>
            <a:r>
              <a:rPr lang="en-NZ" sz="2700" i="1" dirty="0">
                <a:solidFill>
                  <a:schemeClr val="accent1">
                    <a:lumMod val="50000"/>
                  </a:schemeClr>
                </a:solidFill>
              </a:rPr>
              <a:t/>
            </a:r>
            <a:br>
              <a:rPr lang="en-NZ" sz="2700" i="1" dirty="0">
                <a:solidFill>
                  <a:schemeClr val="accent1">
                    <a:lumMod val="50000"/>
                  </a:schemeClr>
                </a:solidFill>
              </a:rPr>
            </a:br>
            <a:endParaRPr lang="en-NZ" sz="2700" i="1" dirty="0">
              <a:solidFill>
                <a:schemeClr val="accent1">
                  <a:lumMod val="50000"/>
                </a:schemeClr>
              </a:solidFill>
            </a:endParaRPr>
          </a:p>
        </p:txBody>
      </p:sp>
      <p:sp>
        <p:nvSpPr>
          <p:cNvPr id="8" name="Content Placeholder 7"/>
          <p:cNvSpPr>
            <a:spLocks noGrp="1"/>
          </p:cNvSpPr>
          <p:nvPr>
            <p:ph sz="quarter" idx="13"/>
          </p:nvPr>
        </p:nvSpPr>
        <p:spPr>
          <a:xfrm>
            <a:off x="467772" y="1434544"/>
            <a:ext cx="5832420" cy="4473031"/>
          </a:xfrm>
        </p:spPr>
        <p:txBody>
          <a:bodyPr>
            <a:normAutofit fontScale="25000" lnSpcReduction="20000"/>
          </a:bodyPr>
          <a:lstStyle/>
          <a:p>
            <a:pPr marL="177800" indent="-107950"/>
            <a:r>
              <a:rPr lang="en-NZ" sz="4400" b="1" dirty="0">
                <a:solidFill>
                  <a:schemeClr val="accent1">
                    <a:lumMod val="75000"/>
                  </a:schemeClr>
                </a:solidFill>
              </a:rPr>
              <a:t>What are they? </a:t>
            </a:r>
          </a:p>
          <a:p>
            <a:pPr marL="180975" indent="0">
              <a:spcBef>
                <a:spcPts val="27"/>
              </a:spcBef>
              <a:buNone/>
            </a:pPr>
            <a:r>
              <a:rPr lang="en-NZ" sz="4000" i="1" dirty="0" err="1">
                <a:solidFill>
                  <a:schemeClr val="tx1"/>
                </a:solidFill>
              </a:rPr>
              <a:t>Tuta</a:t>
            </a:r>
            <a:r>
              <a:rPr lang="en-NZ" sz="4000" i="1" dirty="0">
                <a:solidFill>
                  <a:schemeClr val="tx1"/>
                </a:solidFill>
              </a:rPr>
              <a:t> </a:t>
            </a:r>
            <a:r>
              <a:rPr lang="en-NZ" sz="4000" i="1" dirty="0" err="1">
                <a:solidFill>
                  <a:schemeClr val="tx1"/>
                </a:solidFill>
              </a:rPr>
              <a:t>absoluta</a:t>
            </a:r>
            <a:r>
              <a:rPr lang="en-NZ" sz="4000" i="1" dirty="0">
                <a:solidFill>
                  <a:schemeClr val="tx1"/>
                </a:solidFill>
              </a:rPr>
              <a:t> </a:t>
            </a:r>
            <a:r>
              <a:rPr lang="en-NZ" sz="4000" dirty="0">
                <a:solidFill>
                  <a:schemeClr val="tx1"/>
                </a:solidFill>
              </a:rPr>
              <a:t>(tomato </a:t>
            </a:r>
            <a:r>
              <a:rPr lang="en-NZ" sz="4000" dirty="0" err="1">
                <a:solidFill>
                  <a:schemeClr val="tx1"/>
                </a:solidFill>
              </a:rPr>
              <a:t>leafminer</a:t>
            </a:r>
            <a:r>
              <a:rPr lang="en-NZ" sz="4000" dirty="0">
                <a:solidFill>
                  <a:schemeClr val="tx1"/>
                </a:solidFill>
              </a:rPr>
              <a:t>) is a highly destructive leaf mining moth of tomato plants and fruit and can also infest other </a:t>
            </a:r>
            <a:r>
              <a:rPr lang="en-NZ" sz="4000" dirty="0" err="1">
                <a:solidFill>
                  <a:schemeClr val="tx1"/>
                </a:solidFill>
              </a:rPr>
              <a:t>Solanaceous</a:t>
            </a:r>
            <a:r>
              <a:rPr lang="en-NZ" sz="4000" dirty="0">
                <a:solidFill>
                  <a:schemeClr val="tx1"/>
                </a:solidFill>
              </a:rPr>
              <a:t> crops (potato, eggplant).</a:t>
            </a:r>
          </a:p>
          <a:p>
            <a:pPr marL="177800" indent="-107950"/>
            <a:r>
              <a:rPr lang="en-NZ" sz="4400" b="1" dirty="0">
                <a:solidFill>
                  <a:schemeClr val="accent1">
                    <a:lumMod val="75000"/>
                  </a:schemeClr>
                </a:solidFill>
              </a:rPr>
              <a:t>What do the look like?  </a:t>
            </a:r>
          </a:p>
          <a:p>
            <a:pPr marL="180975" indent="0">
              <a:buNone/>
            </a:pPr>
            <a:r>
              <a:rPr lang="en-NZ" sz="4000" dirty="0">
                <a:solidFill>
                  <a:schemeClr val="tx1"/>
                </a:solidFill>
              </a:rPr>
              <a:t>Adults are 5-7mm long nocturnal moths, which hide between leaves during the day time (Fig. 1). Females can lay up to 260 eggs which are small white to yellow cylindrical around 0.35 mm long. Larvae are cream coloured with characteristic dark heads (Fig. 2) becoming greenish to light pink in second to fourth instars. An identifying feature of the adult is the bead-like antennae (filiform antennae). </a:t>
            </a:r>
            <a:endParaRPr lang="en-NZ" sz="1300" b="1" dirty="0">
              <a:solidFill>
                <a:schemeClr val="tx1"/>
              </a:solidFill>
            </a:endParaRPr>
          </a:p>
          <a:p>
            <a:pPr marL="177800" indent="-107950"/>
            <a:r>
              <a:rPr lang="en-NZ" sz="4400" b="1" dirty="0">
                <a:solidFill>
                  <a:schemeClr val="accent1">
                    <a:lumMod val="75000"/>
                  </a:schemeClr>
                </a:solidFill>
              </a:rPr>
              <a:t>What should I look for?</a:t>
            </a:r>
          </a:p>
          <a:p>
            <a:pPr marL="180975" indent="0">
              <a:spcBef>
                <a:spcPts val="0"/>
              </a:spcBef>
              <a:buNone/>
            </a:pPr>
            <a:r>
              <a:rPr lang="en-NZ" sz="4000" dirty="0">
                <a:solidFill>
                  <a:schemeClr val="tx1"/>
                </a:solidFill>
              </a:rPr>
              <a:t>Tomato </a:t>
            </a:r>
            <a:r>
              <a:rPr lang="en-NZ" sz="4000" dirty="0" err="1">
                <a:solidFill>
                  <a:schemeClr val="tx1"/>
                </a:solidFill>
              </a:rPr>
              <a:t>leafminers</a:t>
            </a:r>
            <a:r>
              <a:rPr lang="en-NZ" sz="4000" dirty="0">
                <a:solidFill>
                  <a:schemeClr val="tx1"/>
                </a:solidFill>
              </a:rPr>
              <a:t> attack the tomato fruit leaving behind exit holes surrounded by dried </a:t>
            </a:r>
            <a:r>
              <a:rPr lang="en-NZ" sz="4000" dirty="0" err="1">
                <a:solidFill>
                  <a:schemeClr val="tx1"/>
                </a:solidFill>
              </a:rPr>
              <a:t>frass</a:t>
            </a:r>
            <a:r>
              <a:rPr lang="en-NZ" sz="4000" dirty="0">
                <a:solidFill>
                  <a:schemeClr val="tx1"/>
                </a:solidFill>
              </a:rPr>
              <a:t>. Other symptoms include mining damage to stems and leaves, abnormal shaped fruit, and rots due to secondary infection. </a:t>
            </a:r>
          </a:p>
          <a:p>
            <a:pPr marL="177800" indent="-107950"/>
            <a:r>
              <a:rPr lang="en-NZ" sz="4400" b="1" dirty="0">
                <a:solidFill>
                  <a:schemeClr val="accent1">
                    <a:lumMod val="75000"/>
                  </a:schemeClr>
                </a:solidFill>
              </a:rPr>
              <a:t>How does it spread? </a:t>
            </a:r>
          </a:p>
          <a:p>
            <a:pPr marL="266700" indent="-85725">
              <a:buFont typeface="Wingdings" panose="05000000000000000000" pitchFamily="2" charset="2"/>
              <a:buChar char="§"/>
            </a:pPr>
            <a:r>
              <a:rPr lang="en-NZ" sz="4000" dirty="0">
                <a:solidFill>
                  <a:schemeClr val="tx1"/>
                </a:solidFill>
              </a:rPr>
              <a:t>Movement of tomato plants, tomatoes (repacking and redistributing infested tomato fruit) and used containers.</a:t>
            </a:r>
          </a:p>
          <a:p>
            <a:pPr marL="266700" indent="-85725">
              <a:buFont typeface="Wingdings" panose="05000000000000000000" pitchFamily="2" charset="2"/>
              <a:buChar char="§"/>
            </a:pPr>
            <a:r>
              <a:rPr lang="en-NZ" sz="4000" dirty="0">
                <a:solidFill>
                  <a:schemeClr val="tx1"/>
                </a:solidFill>
              </a:rPr>
              <a:t>Soil is a suspected pathway.</a:t>
            </a:r>
          </a:p>
          <a:p>
            <a:pPr marL="266700" indent="-85725">
              <a:buFont typeface="Wingdings" panose="05000000000000000000" pitchFamily="2" charset="2"/>
              <a:buChar char="§"/>
            </a:pPr>
            <a:r>
              <a:rPr lang="en-NZ" sz="4000" dirty="0">
                <a:solidFill>
                  <a:schemeClr val="tx1"/>
                </a:solidFill>
              </a:rPr>
              <a:t>The adult moth is reported to fly up to 100 kilometres so can move between unscreened greenhouses and outdoor crops.</a:t>
            </a:r>
          </a:p>
          <a:p>
            <a:pPr marL="177800" indent="-107950"/>
            <a:r>
              <a:rPr lang="en-NZ" sz="4400" b="1" dirty="0">
                <a:solidFill>
                  <a:schemeClr val="accent1">
                    <a:lumMod val="75000"/>
                  </a:schemeClr>
                </a:solidFill>
              </a:rPr>
              <a:t>Why is it important?</a:t>
            </a:r>
          </a:p>
          <a:p>
            <a:pPr marL="180975" indent="0">
              <a:buNone/>
            </a:pPr>
            <a:r>
              <a:rPr lang="en-NZ" sz="4000" dirty="0">
                <a:solidFill>
                  <a:schemeClr val="tx1"/>
                </a:solidFill>
              </a:rPr>
              <a:t>Most feeding damage is done to the leaves and stems of tomatoes. Larvae feed on new growth, reducing the overall growth and yield of the plant. There are reports of up to 100% losses in tomato crops, and even with controls in place losses can still exceed 5%. Fruit are usually only attacked in heavy infestations, but even a small amount of damage reduces marketability. Secondary rot occurs in the wounds, rendering the fruit unfit for consumption. </a:t>
            </a:r>
          </a:p>
          <a:p>
            <a:pPr marL="177800" indent="-107950"/>
            <a:r>
              <a:rPr lang="en-NZ" sz="4400" b="1" dirty="0">
                <a:solidFill>
                  <a:schemeClr val="accent1">
                    <a:lumMod val="75000"/>
                  </a:schemeClr>
                </a:solidFill>
              </a:rPr>
              <a:t>Where are they present?</a:t>
            </a:r>
          </a:p>
          <a:p>
            <a:pPr marL="180975" indent="0">
              <a:buNone/>
            </a:pPr>
            <a:r>
              <a:rPr lang="en-NZ" sz="4000" dirty="0">
                <a:solidFill>
                  <a:schemeClr val="tx1"/>
                </a:solidFill>
              </a:rPr>
              <a:t>Tomato leafminer is native to Central America and found in Europe, Nigeria and North and South Africa. It is a tropical to subtropical moth, but has infested greenhouses in Northern Europe.</a:t>
            </a:r>
          </a:p>
          <a:p>
            <a:pPr marL="177800" indent="-107950"/>
            <a:r>
              <a:rPr lang="en-NZ" sz="4400" b="1" dirty="0">
                <a:solidFill>
                  <a:schemeClr val="accent1">
                    <a:lumMod val="75000"/>
                  </a:schemeClr>
                </a:solidFill>
              </a:rPr>
              <a:t>How can I protect my industry?</a:t>
            </a:r>
            <a:endParaRPr lang="en-NZ" sz="4000" dirty="0">
              <a:solidFill>
                <a:schemeClr val="tx1"/>
              </a:solidFill>
            </a:endParaRPr>
          </a:p>
          <a:p>
            <a:pPr marL="180975" indent="0">
              <a:buNone/>
            </a:pPr>
            <a:r>
              <a:rPr lang="en-NZ" sz="4000" dirty="0">
                <a:solidFill>
                  <a:schemeClr val="tx1"/>
                </a:solidFill>
              </a:rPr>
              <a:t>Check your production site frequently for the presence of new pests and unusual symptoms. Make sure you are familiar with common pests of your industry so you can recognise something different.</a:t>
            </a:r>
          </a:p>
          <a:p>
            <a:pPr marL="355600" indent="0">
              <a:buNone/>
              <a:tabLst>
                <a:tab pos="355600" algn="l"/>
              </a:tabLst>
            </a:pPr>
            <a:endParaRPr lang="en-NZ" b="1" dirty="0">
              <a:solidFill>
                <a:srgbClr val="FF0000"/>
              </a:solidFill>
            </a:endParaRPr>
          </a:p>
          <a:p>
            <a:pPr marL="68580" indent="0">
              <a:buNone/>
            </a:pPr>
            <a:endParaRPr lang="en-NZ" b="1" dirty="0">
              <a:solidFill>
                <a:srgbClr val="FF0000"/>
              </a:solidFill>
            </a:endParaRPr>
          </a:p>
          <a:p>
            <a:pPr marL="68580" indent="0">
              <a:buNone/>
            </a:pPr>
            <a:endParaRPr lang="en-NZ" b="1" dirty="0">
              <a:solidFill>
                <a:srgbClr val="FF0000"/>
              </a:solidFill>
            </a:endParaRPr>
          </a:p>
          <a:p>
            <a:pPr marL="68580" indent="0">
              <a:buNone/>
            </a:pPr>
            <a:endParaRPr lang="en-NZ" dirty="0"/>
          </a:p>
        </p:txBody>
      </p:sp>
      <p:sp>
        <p:nvSpPr>
          <p:cNvPr id="13" name="TextBox 12"/>
          <p:cNvSpPr txBox="1"/>
          <p:nvPr/>
        </p:nvSpPr>
        <p:spPr>
          <a:xfrm>
            <a:off x="6111552" y="2178443"/>
            <a:ext cx="2996951" cy="692497"/>
          </a:xfrm>
          <a:prstGeom prst="rect">
            <a:avLst/>
          </a:prstGeom>
          <a:noFill/>
        </p:spPr>
        <p:txBody>
          <a:bodyPr wrap="square" rtlCol="0">
            <a:spAutoFit/>
          </a:bodyPr>
          <a:lstStyle/>
          <a:p>
            <a:r>
              <a:rPr lang="en-NZ" sz="900" b="1" dirty="0"/>
              <a:t>Figure 1. </a:t>
            </a:r>
            <a:r>
              <a:rPr lang="en-NZ" sz="900" dirty="0"/>
              <a:t>Adult tomato </a:t>
            </a:r>
            <a:r>
              <a:rPr lang="en-NZ" sz="900" dirty="0" err="1"/>
              <a:t>leafminer</a:t>
            </a:r>
            <a:r>
              <a:rPr lang="en-US" b="1" dirty="0"/>
              <a:t/>
            </a:r>
            <a:br>
              <a:rPr lang="en-US" b="1" dirty="0"/>
            </a:br>
            <a:r>
              <a:rPr lang="en-US" sz="700" dirty="0" err="1"/>
              <a:t>Marja</a:t>
            </a:r>
            <a:r>
              <a:rPr lang="en-US" sz="700" dirty="0"/>
              <a:t> van der </a:t>
            </a:r>
            <a:r>
              <a:rPr lang="en-US" sz="700" dirty="0" err="1"/>
              <a:t>Straten</a:t>
            </a:r>
            <a:r>
              <a:rPr lang="en-US" sz="700" dirty="0"/>
              <a:t>, NVWA Plant Protection Service, Bugwood.org</a:t>
            </a:r>
            <a:r>
              <a:rPr lang="en-US" sz="700" b="1" dirty="0"/>
              <a:t/>
            </a:r>
            <a:br>
              <a:rPr lang="en-US" sz="700" b="1" dirty="0"/>
            </a:br>
            <a:endParaRPr lang="en-NZ" sz="700" dirty="0"/>
          </a:p>
          <a:p>
            <a:endParaRPr lang="en-NZ" sz="900" dirty="0"/>
          </a:p>
        </p:txBody>
      </p:sp>
      <p:sp>
        <p:nvSpPr>
          <p:cNvPr id="12" name="TextBox 11"/>
          <p:cNvSpPr txBox="1"/>
          <p:nvPr/>
        </p:nvSpPr>
        <p:spPr>
          <a:xfrm>
            <a:off x="1619672" y="6071384"/>
            <a:ext cx="8712968" cy="923330"/>
          </a:xfrm>
          <a:prstGeom prst="rect">
            <a:avLst/>
          </a:prstGeom>
          <a:noFill/>
        </p:spPr>
        <p:txBody>
          <a:bodyPr wrap="square" rtlCol="0">
            <a:spAutoFit/>
          </a:bodyPr>
          <a:lstStyle/>
          <a:p>
            <a:pPr marL="68580" indent="0">
              <a:buNone/>
            </a:pPr>
            <a:r>
              <a:rPr lang="en-NZ" sz="1200" b="1" dirty="0">
                <a:solidFill>
                  <a:srgbClr val="FF0000"/>
                </a:solidFill>
              </a:rPr>
              <a:t>If you see any unusual pests or plant symptoms, call </a:t>
            </a:r>
          </a:p>
          <a:p>
            <a:pPr marL="68580" indent="0">
              <a:buNone/>
            </a:pPr>
            <a:r>
              <a:rPr lang="en-NZ" sz="1200" b="1" dirty="0">
                <a:solidFill>
                  <a:srgbClr val="FF0000"/>
                </a:solidFill>
              </a:rPr>
              <a:t>MPI EXOTIC PEST AND DISEASE HOTLINE 0800 80 99 66</a:t>
            </a:r>
            <a:endParaRPr lang="en-NZ" sz="1200" dirty="0">
              <a:solidFill>
                <a:srgbClr val="FF0000"/>
              </a:solidFill>
            </a:endParaRPr>
          </a:p>
          <a:p>
            <a:pPr marL="68580" indent="0">
              <a:buNone/>
            </a:pPr>
            <a:endParaRPr lang="en-NZ" sz="1200" dirty="0">
              <a:solidFill>
                <a:srgbClr val="FF0000"/>
              </a:solidFill>
            </a:endParaRPr>
          </a:p>
          <a:p>
            <a:endParaRPr lang="en-NZ" dirty="0"/>
          </a:p>
        </p:txBody>
      </p:sp>
      <p:sp>
        <p:nvSpPr>
          <p:cNvPr id="21" name="TextBox 20"/>
          <p:cNvSpPr txBox="1"/>
          <p:nvPr/>
        </p:nvSpPr>
        <p:spPr>
          <a:xfrm>
            <a:off x="6180095" y="6062980"/>
            <a:ext cx="2928408" cy="446276"/>
          </a:xfrm>
          <a:prstGeom prst="rect">
            <a:avLst/>
          </a:prstGeom>
          <a:noFill/>
        </p:spPr>
        <p:txBody>
          <a:bodyPr wrap="square" rtlCol="0">
            <a:spAutoFit/>
          </a:bodyPr>
          <a:lstStyle/>
          <a:p>
            <a:r>
              <a:rPr lang="en-NZ" sz="900" b="1" dirty="0"/>
              <a:t>Figure 3. </a:t>
            </a:r>
            <a:r>
              <a:rPr lang="en-NZ" sz="900" dirty="0"/>
              <a:t>Tomato </a:t>
            </a:r>
            <a:r>
              <a:rPr lang="en-NZ" sz="900" dirty="0" err="1"/>
              <a:t>leafminer</a:t>
            </a:r>
            <a:r>
              <a:rPr lang="en-NZ" sz="900" dirty="0"/>
              <a:t> holes with </a:t>
            </a:r>
            <a:r>
              <a:rPr lang="en-NZ" sz="900" dirty="0" err="1"/>
              <a:t>frass</a:t>
            </a:r>
            <a:endParaRPr lang="en-NZ" sz="900" dirty="0"/>
          </a:p>
          <a:p>
            <a:r>
              <a:rPr lang="en-US" sz="700" dirty="0" err="1"/>
              <a:t>Marja</a:t>
            </a:r>
            <a:r>
              <a:rPr lang="en-US" sz="700" dirty="0"/>
              <a:t> van der </a:t>
            </a:r>
            <a:r>
              <a:rPr lang="en-US" sz="700" dirty="0" err="1"/>
              <a:t>Straten</a:t>
            </a:r>
            <a:r>
              <a:rPr lang="en-US" sz="700" dirty="0"/>
              <a:t>, NVWA Plant Protection Service, Bugwood.org</a:t>
            </a:r>
            <a:endParaRPr lang="en-NZ" sz="600" dirty="0"/>
          </a:p>
        </p:txBody>
      </p:sp>
      <p:sp>
        <p:nvSpPr>
          <p:cNvPr id="4" name="Rectangle 3"/>
          <p:cNvSpPr/>
          <p:nvPr/>
        </p:nvSpPr>
        <p:spPr>
          <a:xfrm>
            <a:off x="6156175" y="4140830"/>
            <a:ext cx="2705099" cy="553998"/>
          </a:xfrm>
          <a:prstGeom prst="rect">
            <a:avLst/>
          </a:prstGeom>
        </p:spPr>
        <p:txBody>
          <a:bodyPr wrap="square">
            <a:spAutoFit/>
          </a:bodyPr>
          <a:lstStyle/>
          <a:p>
            <a:r>
              <a:rPr lang="en-NZ" sz="900" b="1" dirty="0"/>
              <a:t>Figure 2. </a:t>
            </a:r>
            <a:r>
              <a:rPr lang="en-NZ" sz="900" dirty="0"/>
              <a:t>Larvae of tomato </a:t>
            </a:r>
            <a:r>
              <a:rPr lang="en-NZ" sz="900" dirty="0" err="1"/>
              <a:t>leafminer</a:t>
            </a:r>
            <a:endParaRPr lang="en-NZ" sz="900" dirty="0"/>
          </a:p>
          <a:p>
            <a:r>
              <a:rPr lang="en-US" sz="700" dirty="0" err="1"/>
              <a:t>Marja</a:t>
            </a:r>
            <a:r>
              <a:rPr lang="en-US" sz="700" dirty="0"/>
              <a:t> van der </a:t>
            </a:r>
            <a:r>
              <a:rPr lang="en-US" sz="700" dirty="0" err="1"/>
              <a:t>Straten</a:t>
            </a:r>
            <a:r>
              <a:rPr lang="en-US" sz="700" dirty="0"/>
              <a:t>, NVWA Plant Protection Service, Bugwood.org</a:t>
            </a:r>
            <a:r>
              <a:rPr lang="en-US" sz="700" b="1" dirty="0"/>
              <a:t/>
            </a:r>
            <a:br>
              <a:rPr lang="en-US" sz="700" b="1" dirty="0"/>
            </a:br>
            <a:endParaRPr lang="en-NZ" sz="700" dirty="0"/>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20072" y="79866"/>
            <a:ext cx="2448728" cy="599218"/>
          </a:xfrm>
          <a:prstGeom prst="rect">
            <a:avLst/>
          </a:prstGeom>
        </p:spPr>
      </p:pic>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r="513"/>
          <a:stretch/>
        </p:blipFill>
        <p:spPr>
          <a:xfrm>
            <a:off x="6228184" y="2606596"/>
            <a:ext cx="1944216" cy="1549647"/>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0320" y="795068"/>
            <a:ext cx="1962080" cy="1429720"/>
          </a:xfrm>
          <a:prstGeom prst="rect">
            <a:avLst/>
          </a:prstGeom>
        </p:spPr>
      </p:pic>
      <p:pic>
        <p:nvPicPr>
          <p:cNvPr id="1026" name="Picture 2" descr="http://www.inspection.gc.ca/DAM/DAM-plants-vegetaux/STAGING/images-images/pestrava_tutabs_factsheet_image6_1328554858609_eng.jpg"/>
          <p:cNvPicPr>
            <a:picLocks noChangeAspect="1" noChangeArrowheads="1"/>
          </p:cNvPicPr>
          <p:nvPr/>
        </p:nvPicPr>
        <p:blipFill rotWithShape="1">
          <a:blip r:embed="rId5">
            <a:extLst>
              <a:ext uri="{28A0092B-C50C-407E-A947-70E740481C1C}">
                <a14:useLocalDpi xmlns:a14="http://schemas.microsoft.com/office/drawing/2010/main" val="0"/>
              </a:ext>
            </a:extLst>
          </a:blip>
          <a:srcRect r="8289" b="4800"/>
          <a:stretch/>
        </p:blipFill>
        <p:spPr bwMode="auto">
          <a:xfrm>
            <a:off x="6237700" y="4550813"/>
            <a:ext cx="1942358" cy="15121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747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81119A3D60FAD4191679926B1B12B12" ma:contentTypeVersion="4" ma:contentTypeDescription="Create a new document." ma:contentTypeScope="" ma:versionID="95608c752b0dbb50c35a963fd640abe1">
  <xsd:schema xmlns:xsd="http://www.w3.org/2001/XMLSchema" xmlns:xs="http://www.w3.org/2001/XMLSchema" xmlns:p="http://schemas.microsoft.com/office/2006/metadata/properties" xmlns:ns2="5a855e00-fa4f-4894-a81a-74daf717ba5f" targetNamespace="http://schemas.microsoft.com/office/2006/metadata/properties" ma:root="true" ma:fieldsID="e448024ea2677ae16cd8f75530fbbfb0" ns2:_="">
    <xsd:import namespace="5a855e00-fa4f-4894-a81a-74daf717ba5f"/>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855e00-fa4f-4894-a81a-74daf717ba5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47AD22-1BF3-4FA9-B956-3A748A2CBDE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855e00-fa4f-4894-a81a-74daf717ba5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71655A-7E81-4EC7-A189-AD056FF98998}">
  <ds:schemaRefs>
    <ds:schemaRef ds:uri="http://schemas.openxmlformats.org/package/2006/metadata/core-properties"/>
    <ds:schemaRef ds:uri="5a855e00-fa4f-4894-a81a-74daf717ba5f"/>
    <ds:schemaRef ds:uri="http://purl.org/dc/elements/1.1/"/>
    <ds:schemaRef ds:uri="http://purl.org/dc/dcmitype/"/>
    <ds:schemaRef ds:uri="http://schemas.microsoft.com/office/2006/documentManagement/types"/>
    <ds:schemaRef ds:uri="http://purl.org/dc/terms/"/>
    <ds:schemaRef ds:uri="http://schemas.microsoft.com/office/infopath/2007/PartnerControl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6C6FAD0-3D63-4B8E-B909-E7C71155BC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2634</TotalTime>
  <Words>449</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Calibri</vt:lpstr>
      <vt:lpstr>Century Gothic</vt:lpstr>
      <vt:lpstr>Wingdings</vt:lpstr>
      <vt:lpstr>Wingdings 2</vt:lpstr>
      <vt:lpstr>Austin</vt:lpstr>
      <vt:lpstr>Exotic Pest Fact Sheet Tomato leafminer (Tuta absoluta) Lepidoptera: Gelechiidae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Fact Sheet</dc:title>
  <dc:creator>Gisele Irvine</dc:creator>
  <cp:lastModifiedBy>Lynda Banks</cp:lastModifiedBy>
  <cp:revision>97</cp:revision>
  <cp:lastPrinted>2016-11-03T03:44:20Z</cp:lastPrinted>
  <dcterms:created xsi:type="dcterms:W3CDTF">2015-11-03T22:03:34Z</dcterms:created>
  <dcterms:modified xsi:type="dcterms:W3CDTF">2017-03-02T19:52:42Z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0x010100E81119A3D60FAD4191679926B1B12B12</vt:lpwstr>
  </property>
  <property fmtid="{D5CDD505-2E9C-101B-9397-08002B2CF9AE}" pid="3" name="Order">
    <vt:r8>156500</vt:r8>
  </property>
</Properties>
</file>