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9" r:id="rId5"/>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587" autoAdjust="0"/>
    <p:restoredTop sz="94629" autoAdjust="0"/>
  </p:normalViewPr>
  <p:slideViewPr>
    <p:cSldViewPr>
      <p:cViewPr varScale="1">
        <p:scale>
          <a:sx n="74" d="100"/>
          <a:sy n="74" d="100"/>
        </p:scale>
        <p:origin x="17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687E8BE-9525-43AE-B3FF-ECED2E57EF0B}" type="datetimeFigureOut">
              <a:rPr lang="en-US" smtClean="0"/>
              <a:t>3/3/2017</a:t>
            </a:fld>
            <a:endParaRPr lang="en-US"/>
          </a:p>
        </p:txBody>
      </p:sp>
      <p:sp>
        <p:nvSpPr>
          <p:cNvPr id="4" name="Slide Image Placeholder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3360688-FC55-4958-9DDA-3ACCB4BA7FCE}" type="slidenum">
              <a:rPr lang="en-US" smtClean="0"/>
              <a:t>‹#›</a:t>
            </a:fld>
            <a:endParaRPr lang="en-US"/>
          </a:p>
        </p:txBody>
      </p:sp>
    </p:spTree>
    <p:extLst>
      <p:ext uri="{BB962C8B-B14F-4D97-AF65-F5344CB8AC3E}">
        <p14:creationId xmlns:p14="http://schemas.microsoft.com/office/powerpoint/2010/main" val="406249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40492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fld id="{3D546DD3-3606-414D-8CD2-EA75812A39B7}" type="datetimeFigureOut">
              <a:rPr lang="en-NZ" smtClean="0"/>
              <a:t>3/03/2017</a:t>
            </a:fld>
            <a:endParaRPr lang="en-NZ"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NZ"/>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E7980242-6752-44DA-A2A7-DCD9C818E175}" type="slidenum">
              <a:rPr lang="en-NZ" smtClean="0"/>
              <a:t>‹#›</a:t>
            </a:fld>
            <a:endParaRPr lang="en-NZ"/>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endParaRPr lang="en-NZ"/>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userDrawn="1"/>
        </p:nvSpPr>
        <p:spPr>
          <a:xfrm>
            <a:off x="4441242" y="44624"/>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N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743987" y="1262093"/>
            <a:ext cx="5406280" cy="763616"/>
          </a:xfrm>
        </p:spPr>
        <p:txBody>
          <a:bodyPr>
            <a:normAutofit fontScale="90000"/>
          </a:bodyPr>
          <a:lstStyle/>
          <a:p>
            <a:r>
              <a:rPr lang="en-NZ" sz="2700" dirty="0">
                <a:solidFill>
                  <a:schemeClr val="accent1">
                    <a:lumMod val="50000"/>
                  </a:schemeClr>
                </a:solidFill>
              </a:rPr>
              <a:t>Exotic Pest Fact Sheet</a:t>
            </a:r>
            <a:r>
              <a:rPr lang="en-NZ" dirty="0">
                <a:solidFill>
                  <a:schemeClr val="accent1">
                    <a:lumMod val="50000"/>
                  </a:schemeClr>
                </a:solidFill>
              </a:rPr>
              <a:t/>
            </a:r>
            <a:br>
              <a:rPr lang="en-NZ" dirty="0">
                <a:solidFill>
                  <a:schemeClr val="accent1">
                    <a:lumMod val="50000"/>
                  </a:schemeClr>
                </a:solidFill>
              </a:rPr>
            </a:br>
            <a:r>
              <a:rPr lang="en-NZ" dirty="0" err="1">
                <a:solidFill>
                  <a:schemeClr val="accent1">
                    <a:lumMod val="50000"/>
                  </a:schemeClr>
                </a:solidFill>
              </a:rPr>
              <a:t>Pepino</a:t>
            </a:r>
            <a:r>
              <a:rPr lang="en-NZ" dirty="0">
                <a:solidFill>
                  <a:schemeClr val="accent1">
                    <a:lumMod val="50000"/>
                  </a:schemeClr>
                </a:solidFill>
              </a:rPr>
              <a:t> mosaic virus</a:t>
            </a:r>
            <a:br>
              <a:rPr lang="en-NZ" dirty="0">
                <a:solidFill>
                  <a:schemeClr val="accent1">
                    <a:lumMod val="50000"/>
                  </a:schemeClr>
                </a:solidFill>
              </a:rPr>
            </a:br>
            <a:r>
              <a:rPr lang="en-NZ" sz="2700" dirty="0">
                <a:solidFill>
                  <a:schemeClr val="accent1">
                    <a:lumMod val="50000"/>
                  </a:schemeClr>
                </a:solidFill>
              </a:rPr>
              <a:t>(</a:t>
            </a:r>
            <a:r>
              <a:rPr lang="en-NZ" sz="2700" dirty="0" err="1">
                <a:solidFill>
                  <a:schemeClr val="accent1">
                    <a:lumMod val="50000"/>
                  </a:schemeClr>
                </a:solidFill>
              </a:rPr>
              <a:t>PepMV</a:t>
            </a:r>
            <a:r>
              <a:rPr lang="en-NZ" sz="2700" dirty="0">
                <a:solidFill>
                  <a:schemeClr val="accent1">
                    <a:lumMod val="50000"/>
                  </a:schemeClr>
                </a:solidFill>
              </a:rPr>
              <a:t>) family </a:t>
            </a:r>
            <a:r>
              <a:rPr lang="en-NZ" sz="2700" dirty="0" err="1">
                <a:solidFill>
                  <a:schemeClr val="accent1">
                    <a:lumMod val="50000"/>
                  </a:schemeClr>
                </a:solidFill>
              </a:rPr>
              <a:t>Potexvirus</a:t>
            </a:r>
            <a:r>
              <a:rPr lang="en-NZ" dirty="0"/>
              <a:t/>
            </a:r>
            <a:br>
              <a:rPr lang="en-NZ" dirty="0"/>
            </a:br>
            <a:endParaRPr lang="en-NZ" sz="2700" dirty="0"/>
          </a:p>
        </p:txBody>
      </p:sp>
      <p:sp>
        <p:nvSpPr>
          <p:cNvPr id="8" name="Content Placeholder 7"/>
          <p:cNvSpPr>
            <a:spLocks noGrp="1"/>
          </p:cNvSpPr>
          <p:nvPr>
            <p:ph sz="quarter" idx="13"/>
          </p:nvPr>
        </p:nvSpPr>
        <p:spPr>
          <a:xfrm>
            <a:off x="624208" y="1643901"/>
            <a:ext cx="5472608" cy="4251107"/>
          </a:xfrm>
        </p:spPr>
        <p:txBody>
          <a:bodyPr>
            <a:normAutofit fontScale="25000" lnSpcReduction="20000"/>
          </a:bodyPr>
          <a:lstStyle/>
          <a:p>
            <a:pPr marL="177800" indent="-107950"/>
            <a:r>
              <a:rPr lang="en-NZ" sz="4800" b="1" dirty="0">
                <a:solidFill>
                  <a:schemeClr val="accent1">
                    <a:lumMod val="75000"/>
                  </a:schemeClr>
                </a:solidFill>
              </a:rPr>
              <a:t>What is it? </a:t>
            </a:r>
          </a:p>
          <a:p>
            <a:pPr marL="180975" indent="0">
              <a:buNone/>
            </a:pPr>
            <a:r>
              <a:rPr lang="en-NZ" sz="4400" dirty="0">
                <a:solidFill>
                  <a:schemeClr val="tx1"/>
                </a:solidFill>
              </a:rPr>
              <a:t>Pepino mosaic virus (PepMV) is a disease of greenhouse tomatoes as well as other Solanaceous crops (capsicums and eggplants).</a:t>
            </a:r>
          </a:p>
          <a:p>
            <a:pPr marL="177800" indent="-107950"/>
            <a:r>
              <a:rPr lang="en-NZ" sz="4800" b="1" dirty="0">
                <a:solidFill>
                  <a:schemeClr val="accent1">
                    <a:lumMod val="75000"/>
                  </a:schemeClr>
                </a:solidFill>
              </a:rPr>
              <a:t>How is it transmitted?  </a:t>
            </a:r>
          </a:p>
          <a:p>
            <a:pPr marL="180975" indent="0">
              <a:buNone/>
            </a:pPr>
            <a:r>
              <a:rPr lang="en-NZ" sz="4400" dirty="0">
                <a:solidFill>
                  <a:schemeClr val="tx1"/>
                </a:solidFill>
              </a:rPr>
              <a:t>PepMV is transmitted by contact, including contaminated tools, hands, clothing, direct plant-to-plant contact, and propagation (grafting, cuttings), as well as by seeds. Bees (</a:t>
            </a:r>
            <a:r>
              <a:rPr lang="en-NZ" sz="4400" i="1" dirty="0" err="1">
                <a:solidFill>
                  <a:schemeClr val="tx1"/>
                </a:solidFill>
              </a:rPr>
              <a:t>Bombus</a:t>
            </a:r>
            <a:r>
              <a:rPr lang="en-NZ" sz="4400" dirty="0">
                <a:solidFill>
                  <a:schemeClr val="tx1"/>
                </a:solidFill>
              </a:rPr>
              <a:t> spp.) used as pollinators can also spread the virus. It is not thought to be transmitted by aphids.</a:t>
            </a:r>
          </a:p>
          <a:p>
            <a:pPr marL="177800" indent="-107950"/>
            <a:r>
              <a:rPr lang="en-NZ" sz="4800" b="1" dirty="0">
                <a:solidFill>
                  <a:schemeClr val="accent1">
                    <a:lumMod val="75000"/>
                  </a:schemeClr>
                </a:solidFill>
              </a:rPr>
              <a:t>What symptoms to look out for?</a:t>
            </a:r>
          </a:p>
          <a:p>
            <a:pPr marL="180975" marR="0" indent="0">
              <a:spcBef>
                <a:spcPts val="0"/>
              </a:spcBef>
              <a:spcAft>
                <a:spcPts val="0"/>
              </a:spcAft>
              <a:buNone/>
            </a:pPr>
            <a:r>
              <a:rPr lang="en-NZ" sz="4400" dirty="0">
                <a:solidFill>
                  <a:schemeClr val="tx1"/>
                </a:solidFill>
              </a:rPr>
              <a:t>Initial symptoms of PepMV on tomato plants include small yellow leaf spots (Fig 1). Sometimes fruits of infected plants may show an orange mottling but these symptoms can be very inconsistent and may differ between the trusses of one plant (Fig. 2).  At a later stage, older leaves may show mottling and top leaves may show slight curling (Fig. 3). Symptoms may depend on climatic conditions and become more visible under (relative) low light conditions. </a:t>
            </a:r>
          </a:p>
          <a:p>
            <a:pPr marL="177800" indent="-107950"/>
            <a:r>
              <a:rPr lang="en-NZ" sz="4800" b="1" dirty="0">
                <a:solidFill>
                  <a:schemeClr val="accent1">
                    <a:lumMod val="75000"/>
                  </a:schemeClr>
                </a:solidFill>
              </a:rPr>
              <a:t>Impact</a:t>
            </a:r>
            <a:endParaRPr lang="en-NZ" sz="4400" b="1" dirty="0">
              <a:solidFill>
                <a:schemeClr val="accent1">
                  <a:lumMod val="75000"/>
                </a:schemeClr>
              </a:solidFill>
            </a:endParaRPr>
          </a:p>
          <a:p>
            <a:pPr marL="180975" indent="0">
              <a:buNone/>
            </a:pPr>
            <a:r>
              <a:rPr lang="en-NZ" sz="4400" dirty="0">
                <a:solidFill>
                  <a:schemeClr val="tx1"/>
                </a:solidFill>
              </a:rPr>
              <a:t>PepMV infection does not always result in significant economic impact since fruit symptoms may be absent. It has been suggested that yield may be affected and fruit setting may be delayed. When present it is easily transmitted by contact.</a:t>
            </a:r>
          </a:p>
          <a:p>
            <a:pPr marL="177800" indent="-107950"/>
            <a:r>
              <a:rPr lang="en-NZ" sz="4800" b="1" dirty="0">
                <a:solidFill>
                  <a:schemeClr val="accent1">
                    <a:lumMod val="75000"/>
                  </a:schemeClr>
                </a:solidFill>
              </a:rPr>
              <a:t>Where is it present?</a:t>
            </a:r>
          </a:p>
          <a:p>
            <a:pPr marL="180975" indent="0">
              <a:buNone/>
            </a:pPr>
            <a:r>
              <a:rPr lang="en-NZ" sz="4400" dirty="0">
                <a:solidFill>
                  <a:schemeClr val="tx1"/>
                </a:solidFill>
              </a:rPr>
              <a:t>China (restricted), North, Central and South America and  parts of Europe.</a:t>
            </a:r>
          </a:p>
          <a:p>
            <a:pPr marL="177800" indent="-107950"/>
            <a:r>
              <a:rPr lang="en-NZ" sz="4800" b="1" dirty="0">
                <a:solidFill>
                  <a:schemeClr val="accent1">
                    <a:lumMod val="75000"/>
                  </a:schemeClr>
                </a:solidFill>
              </a:rPr>
              <a:t>How can I protect my industry?</a:t>
            </a:r>
          </a:p>
          <a:p>
            <a:pPr marL="180975" indent="0">
              <a:buNone/>
              <a:tabLst>
                <a:tab pos="180975" algn="l"/>
              </a:tabLst>
            </a:pPr>
            <a:r>
              <a:rPr lang="en-NZ" sz="4400" dirty="0">
                <a:solidFill>
                  <a:schemeClr val="tx1"/>
                </a:solidFill>
              </a:rPr>
              <a:t>Check your production site frequently for the presence of new diseases and unusual symptoms. Make sure you are familiar with common industry diseases so you can recognise something different.</a:t>
            </a:r>
          </a:p>
          <a:p>
            <a:pPr marL="355600" indent="0">
              <a:buNone/>
              <a:tabLst>
                <a:tab pos="355600" algn="l"/>
              </a:tabLst>
            </a:pPr>
            <a:endParaRPr lang="en-NZ" b="1" dirty="0">
              <a:solidFill>
                <a:srgbClr val="FF0000"/>
              </a:solidFill>
            </a:endParaRPr>
          </a:p>
          <a:p>
            <a:pPr marL="68580" indent="0">
              <a:buNone/>
            </a:pPr>
            <a:endParaRPr lang="en-NZ" b="1" dirty="0">
              <a:solidFill>
                <a:srgbClr val="FF0000"/>
              </a:solidFill>
            </a:endParaRPr>
          </a:p>
          <a:p>
            <a:pPr marL="68580" indent="0">
              <a:buNone/>
            </a:pPr>
            <a:endParaRPr lang="en-NZ" b="1" dirty="0">
              <a:solidFill>
                <a:srgbClr val="FF0000"/>
              </a:solidFill>
            </a:endParaRPr>
          </a:p>
          <a:p>
            <a:pPr marL="68580" indent="0">
              <a:buNone/>
            </a:pPr>
            <a:endParaRPr lang="en-NZ" dirty="0"/>
          </a:p>
        </p:txBody>
      </p:sp>
      <p:sp>
        <p:nvSpPr>
          <p:cNvPr id="12" name="TextBox 11"/>
          <p:cNvSpPr txBox="1"/>
          <p:nvPr/>
        </p:nvSpPr>
        <p:spPr>
          <a:xfrm>
            <a:off x="858877" y="5805264"/>
            <a:ext cx="8681675" cy="923330"/>
          </a:xfrm>
          <a:prstGeom prst="rect">
            <a:avLst/>
          </a:prstGeom>
          <a:noFill/>
        </p:spPr>
        <p:txBody>
          <a:bodyPr wrap="square" rtlCol="0">
            <a:spAutoFit/>
          </a:bodyPr>
          <a:lstStyle/>
          <a:p>
            <a:pPr marL="68580" indent="0">
              <a:buNone/>
            </a:pPr>
            <a:r>
              <a:rPr lang="en-NZ" sz="1200" b="1" dirty="0">
                <a:solidFill>
                  <a:srgbClr val="FF0000"/>
                </a:solidFill>
              </a:rPr>
              <a:t>If you see any unusual pests or plant symptoms, call the </a:t>
            </a:r>
          </a:p>
          <a:p>
            <a:pPr marL="68580"/>
            <a:r>
              <a:rPr lang="en-NZ" sz="1200" b="1" dirty="0">
                <a:solidFill>
                  <a:srgbClr val="FF0000"/>
                </a:solidFill>
              </a:rPr>
              <a:t>MPI EXOTIC PEST AND DISEASE HOTLINE 0800 80 99 66</a:t>
            </a:r>
            <a:endParaRPr lang="en-NZ" sz="1200" dirty="0">
              <a:solidFill>
                <a:srgbClr val="FF0000"/>
              </a:solidFill>
            </a:endParaRPr>
          </a:p>
          <a:p>
            <a:pPr marL="68580" indent="0">
              <a:buNone/>
            </a:pPr>
            <a:endParaRPr lang="en-NZ" sz="1200" dirty="0">
              <a:solidFill>
                <a:srgbClr val="FF0000"/>
              </a:solidFill>
            </a:endParaRPr>
          </a:p>
          <a:p>
            <a:endParaRPr lang="en-NZ"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62245"/>
            <a:ext cx="2484362" cy="607938"/>
          </a:xfrm>
          <a:prstGeom prst="rect">
            <a:avLst/>
          </a:prstGeom>
        </p:spPr>
      </p:pic>
      <p:sp>
        <p:nvSpPr>
          <p:cNvPr id="24" name="TextBox 23"/>
          <p:cNvSpPr txBox="1"/>
          <p:nvPr/>
        </p:nvSpPr>
        <p:spPr>
          <a:xfrm>
            <a:off x="6190659" y="2171906"/>
            <a:ext cx="3203676" cy="477054"/>
          </a:xfrm>
          <a:prstGeom prst="rect">
            <a:avLst/>
          </a:prstGeom>
          <a:noFill/>
        </p:spPr>
        <p:txBody>
          <a:bodyPr wrap="square" rtlCol="0">
            <a:spAutoFit/>
          </a:bodyPr>
          <a:lstStyle/>
          <a:p>
            <a:r>
              <a:rPr lang="en-NZ" sz="900" b="1" dirty="0"/>
              <a:t>Figure 1. </a:t>
            </a:r>
            <a:r>
              <a:rPr lang="en-NZ" sz="900" dirty="0"/>
              <a:t>Pepino mosaic virus, </a:t>
            </a:r>
          </a:p>
          <a:p>
            <a:r>
              <a:rPr lang="en-NZ" sz="900" dirty="0"/>
              <a:t>yellow leaf spot symptom</a:t>
            </a:r>
            <a:r>
              <a:rPr lang="en-US" b="1" dirty="0"/>
              <a:t/>
            </a:r>
            <a:br>
              <a:rPr lang="en-US" b="1" dirty="0"/>
            </a:br>
            <a:r>
              <a:rPr lang="en-US" sz="700" dirty="0"/>
              <a:t>Image from DPV411 Fig. 4</a:t>
            </a:r>
            <a:endParaRPr lang="en-NZ" sz="900" b="1" dirty="0"/>
          </a:p>
        </p:txBody>
      </p:sp>
      <p:sp>
        <p:nvSpPr>
          <p:cNvPr id="27" name="Rectangle 26"/>
          <p:cNvSpPr/>
          <p:nvPr/>
        </p:nvSpPr>
        <p:spPr>
          <a:xfrm>
            <a:off x="6156176" y="6021288"/>
            <a:ext cx="2733907" cy="615553"/>
          </a:xfrm>
          <a:prstGeom prst="rect">
            <a:avLst/>
          </a:prstGeom>
        </p:spPr>
        <p:txBody>
          <a:bodyPr wrap="square">
            <a:spAutoFit/>
          </a:bodyPr>
          <a:lstStyle/>
          <a:p>
            <a:r>
              <a:rPr lang="en-NZ" sz="900" b="1" dirty="0"/>
              <a:t>Figure 3. </a:t>
            </a:r>
            <a:r>
              <a:rPr lang="en-NZ" sz="900" dirty="0"/>
              <a:t>Infected plant on right showing</a:t>
            </a:r>
          </a:p>
          <a:p>
            <a:r>
              <a:rPr lang="en-NZ" sz="900" dirty="0"/>
              <a:t> slight leaf discolouration.</a:t>
            </a:r>
          </a:p>
          <a:p>
            <a:r>
              <a:rPr lang="en-US" sz="700" dirty="0"/>
              <a:t>Image from DPV411 Fig.13</a:t>
            </a:r>
            <a:r>
              <a:rPr lang="en-US" sz="800" b="1" dirty="0"/>
              <a:t/>
            </a:r>
            <a:br>
              <a:rPr lang="en-US" sz="800" b="1" dirty="0"/>
            </a:br>
            <a:endParaRPr lang="en-NZ" sz="800" dirty="0"/>
          </a:p>
        </p:txBody>
      </p:sp>
      <p:sp>
        <p:nvSpPr>
          <p:cNvPr id="29" name="TextBox 28"/>
          <p:cNvSpPr txBox="1"/>
          <p:nvPr/>
        </p:nvSpPr>
        <p:spPr>
          <a:xfrm>
            <a:off x="6190659" y="3933056"/>
            <a:ext cx="2602918" cy="646331"/>
          </a:xfrm>
          <a:prstGeom prst="rect">
            <a:avLst/>
          </a:prstGeom>
          <a:noFill/>
        </p:spPr>
        <p:txBody>
          <a:bodyPr wrap="square" rtlCol="0">
            <a:spAutoFit/>
          </a:bodyPr>
          <a:lstStyle/>
          <a:p>
            <a:r>
              <a:rPr lang="en-NZ" sz="900" b="1" dirty="0"/>
              <a:t>Figure 2. </a:t>
            </a:r>
            <a:r>
              <a:rPr lang="en-NZ" sz="900" dirty="0"/>
              <a:t>Tomato fruit symptoms showing uneven ripening and surface 'marbling‘ (left), healthy with normal appearance (right). </a:t>
            </a:r>
            <a:r>
              <a:rPr lang="en-US" sz="700" dirty="0"/>
              <a:t>Image from DPV411 Fig. 6</a:t>
            </a:r>
            <a:endParaRPr lang="en-NZ" sz="900"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5842"/>
          <a:stretch/>
        </p:blipFill>
        <p:spPr>
          <a:xfrm>
            <a:off x="6282796" y="887810"/>
            <a:ext cx="2033619" cy="130537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82797" y="2615488"/>
            <a:ext cx="2033619" cy="1317567"/>
          </a:xfrm>
          <a:prstGeom prst="rect">
            <a:avLst/>
          </a:prstGeom>
        </p:spPr>
      </p:pic>
      <p:pic>
        <p:nvPicPr>
          <p:cNvPr id="2050" name="Picture 2" descr="http://www.dpvweb.net/dpvfigs/d411f13.jpg"/>
          <p:cNvPicPr>
            <a:picLocks noChangeAspect="1" noChangeArrowheads="1"/>
          </p:cNvPicPr>
          <p:nvPr/>
        </p:nvPicPr>
        <p:blipFill rotWithShape="1">
          <a:blip r:embed="rId5">
            <a:extLst>
              <a:ext uri="{28A0092B-C50C-407E-A947-70E740481C1C}">
                <a14:useLocalDpi xmlns:a14="http://schemas.microsoft.com/office/drawing/2010/main" val="0"/>
              </a:ext>
            </a:extLst>
          </a:blip>
          <a:srcRect l="6386" r="2721"/>
          <a:stretch/>
        </p:blipFill>
        <p:spPr bwMode="auto">
          <a:xfrm>
            <a:off x="6270467" y="4581128"/>
            <a:ext cx="2075674" cy="1486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83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1119A3D60FAD4191679926B1B12B12" ma:contentTypeVersion="4" ma:contentTypeDescription="Create a new document." ma:contentTypeScope="" ma:versionID="95608c752b0dbb50c35a963fd640abe1">
  <xsd:schema xmlns:xsd="http://www.w3.org/2001/XMLSchema" xmlns:xs="http://www.w3.org/2001/XMLSchema" xmlns:p="http://schemas.microsoft.com/office/2006/metadata/properties" xmlns:ns2="5a855e00-fa4f-4894-a81a-74daf717ba5f" targetNamespace="http://schemas.microsoft.com/office/2006/metadata/properties" ma:root="true" ma:fieldsID="e448024ea2677ae16cd8f75530fbbfb0" ns2:_="">
    <xsd:import namespace="5a855e00-fa4f-4894-a81a-74daf717ba5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55e00-fa4f-4894-a81a-74daf717ba5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47AD22-1BF3-4FA9-B956-3A748A2CBD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55e00-fa4f-4894-a81a-74daf717ba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71655A-7E81-4EC7-A189-AD056FF98998}">
  <ds:schemaRefs>
    <ds:schemaRef ds:uri="http://schemas.microsoft.com/office/2006/metadata/properties"/>
    <ds:schemaRef ds:uri="http://purl.org/dc/elements/1.1/"/>
    <ds:schemaRef ds:uri="http://schemas.microsoft.com/office/2006/documentManagement/types"/>
    <ds:schemaRef ds:uri="http://purl.org/dc/dcmitype/"/>
    <ds:schemaRef ds:uri="http://www.w3.org/XML/1998/namespace"/>
    <ds:schemaRef ds:uri="http://purl.org/dc/terms/"/>
    <ds:schemaRef ds:uri="http://schemas.openxmlformats.org/package/2006/metadata/core-properties"/>
    <ds:schemaRef ds:uri="http://schemas.microsoft.com/office/infopath/2007/PartnerControls"/>
    <ds:schemaRef ds:uri="5a855e00-fa4f-4894-a81a-74daf717ba5f"/>
  </ds:schemaRefs>
</ds:datastoreItem>
</file>

<file path=customXml/itemProps3.xml><?xml version="1.0" encoding="utf-8"?>
<ds:datastoreItem xmlns:ds="http://schemas.openxmlformats.org/officeDocument/2006/customXml" ds:itemID="{A6C6FAD0-3D63-4B8E-B909-E7C71155BC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2634</TotalTime>
  <Words>116</Words>
  <Application>Microsoft Office PowerPoint</Application>
  <PresentationFormat>On-screen Show (4:3)</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Century Gothic</vt:lpstr>
      <vt:lpstr>Wingdings 2</vt:lpstr>
      <vt:lpstr>Austin</vt:lpstr>
      <vt:lpstr>Exotic Pest Fact Sheet Pepino mosaic virus (PepMV) family Potexvirus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 Sheet</dc:title>
  <dc:creator>Gisele Irvine</dc:creator>
  <cp:lastModifiedBy>Lynda Banks</cp:lastModifiedBy>
  <cp:revision>97</cp:revision>
  <cp:lastPrinted>2016-11-03T03:44:20Z</cp:lastPrinted>
  <dcterms:created xsi:type="dcterms:W3CDTF">2015-11-03T22:03:34Z</dcterms:created>
  <dcterms:modified xsi:type="dcterms:W3CDTF">2017-03-02T19:53:07Z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0x010100E81119A3D60FAD4191679926B1B12B12</vt:lpwstr>
  </property>
  <property fmtid="{D5CDD505-2E9C-101B-9397-08002B2CF9AE}" pid="3" name="Order">
    <vt:r8>156500</vt:r8>
  </property>
</Properties>
</file>