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587" autoAdjust="0"/>
    <p:restoredTop sz="94629" autoAdjust="0"/>
  </p:normalViewPr>
  <p:slideViewPr>
    <p:cSldViewPr>
      <p:cViewPr varScale="1">
        <p:scale>
          <a:sx n="74" d="100"/>
          <a:sy n="74" d="100"/>
        </p:scale>
        <p:origin x="17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687E8BE-9525-43AE-B3FF-ECED2E57EF0B}" type="datetimeFigureOut">
              <a:rPr lang="en-US" smtClean="0"/>
              <a:t>3/3/2017</a:t>
            </a:fld>
            <a:endParaRPr lang="en-US"/>
          </a:p>
        </p:txBody>
      </p:sp>
      <p:sp>
        <p:nvSpPr>
          <p:cNvPr id="4" name="Slide Image Placeholder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3360688-FC55-4958-9DDA-3ACCB4BA7FCE}" type="slidenum">
              <a:rPr lang="en-US" smtClean="0"/>
              <a:t>‹#›</a:t>
            </a:fld>
            <a:endParaRPr lang="en-US"/>
          </a:p>
        </p:txBody>
      </p:sp>
    </p:spTree>
    <p:extLst>
      <p:ext uri="{BB962C8B-B14F-4D97-AF65-F5344CB8AC3E}">
        <p14:creationId xmlns:p14="http://schemas.microsoft.com/office/powerpoint/2010/main" val="406249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40492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fld id="{3D546DD3-3606-414D-8CD2-EA75812A39B7}" type="datetimeFigureOut">
              <a:rPr lang="en-NZ" smtClean="0"/>
              <a:t>3/03/2017</a:t>
            </a:fld>
            <a:endParaRPr lang="en-NZ"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NZ"/>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E7980242-6752-44DA-A2A7-DCD9C818E175}" type="slidenum">
              <a:rPr lang="en-NZ" smtClean="0"/>
              <a:t>‹#›</a:t>
            </a:fld>
            <a:endParaRPr lang="en-NZ"/>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endParaRPr lang="en-NZ"/>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userDrawn="1"/>
        </p:nvSpPr>
        <p:spPr>
          <a:xfrm>
            <a:off x="4441242" y="44624"/>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N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743987" y="1262093"/>
            <a:ext cx="5406280" cy="763616"/>
          </a:xfrm>
        </p:spPr>
        <p:txBody>
          <a:bodyPr>
            <a:normAutofit fontScale="90000"/>
          </a:bodyPr>
          <a:lstStyle/>
          <a:p>
            <a:r>
              <a:rPr lang="en-NZ" sz="2700" dirty="0">
                <a:solidFill>
                  <a:schemeClr val="accent1">
                    <a:lumMod val="50000"/>
                  </a:schemeClr>
                </a:solidFill>
              </a:rPr>
              <a:t>Exotic Pest Fact Sheet</a:t>
            </a:r>
            <a:r>
              <a:rPr lang="en-NZ" dirty="0">
                <a:solidFill>
                  <a:schemeClr val="accent1">
                    <a:lumMod val="50000"/>
                  </a:schemeClr>
                </a:solidFill>
              </a:rPr>
              <a:t/>
            </a:r>
            <a:br>
              <a:rPr lang="en-NZ" dirty="0">
                <a:solidFill>
                  <a:schemeClr val="accent1">
                    <a:lumMod val="50000"/>
                  </a:schemeClr>
                </a:solidFill>
              </a:rPr>
            </a:br>
            <a:r>
              <a:rPr lang="en-NZ" dirty="0">
                <a:solidFill>
                  <a:schemeClr val="accent1">
                    <a:lumMod val="50000"/>
                  </a:schemeClr>
                </a:solidFill>
              </a:rPr>
              <a:t>Chilli thrips</a:t>
            </a:r>
            <a:r>
              <a:rPr lang="en-NZ" sz="2700" dirty="0">
                <a:solidFill>
                  <a:schemeClr val="accent1">
                    <a:lumMod val="50000"/>
                  </a:schemeClr>
                </a:solidFill>
              </a:rPr>
              <a:t/>
            </a:r>
            <a:br>
              <a:rPr lang="en-NZ" sz="2700" dirty="0">
                <a:solidFill>
                  <a:schemeClr val="accent1">
                    <a:lumMod val="50000"/>
                  </a:schemeClr>
                </a:solidFill>
              </a:rPr>
            </a:br>
            <a:r>
              <a:rPr lang="en-NZ" sz="2700" dirty="0">
                <a:solidFill>
                  <a:schemeClr val="accent1">
                    <a:lumMod val="50000"/>
                  </a:schemeClr>
                </a:solidFill>
              </a:rPr>
              <a:t>(</a:t>
            </a:r>
            <a:r>
              <a:rPr lang="en-NZ" sz="2700" i="1" dirty="0" err="1">
                <a:solidFill>
                  <a:schemeClr val="accent1">
                    <a:lumMod val="50000"/>
                  </a:schemeClr>
                </a:solidFill>
              </a:rPr>
              <a:t>Scirtothrips</a:t>
            </a:r>
            <a:r>
              <a:rPr lang="en-NZ" sz="2700" i="1" dirty="0">
                <a:solidFill>
                  <a:schemeClr val="accent1">
                    <a:lumMod val="50000"/>
                  </a:schemeClr>
                </a:solidFill>
              </a:rPr>
              <a:t> dorsalis</a:t>
            </a:r>
            <a:r>
              <a:rPr lang="en-NZ" sz="2700" dirty="0">
                <a:solidFill>
                  <a:schemeClr val="accent1">
                    <a:lumMod val="50000"/>
                  </a:schemeClr>
                </a:solidFill>
              </a:rPr>
              <a:t>)</a:t>
            </a:r>
            <a:r>
              <a:rPr lang="en-NZ" sz="2700" dirty="0"/>
              <a:t/>
            </a:r>
            <a:br>
              <a:rPr lang="en-NZ" sz="2700" dirty="0"/>
            </a:br>
            <a:endParaRPr lang="en-NZ" sz="2700" dirty="0"/>
          </a:p>
        </p:txBody>
      </p:sp>
      <p:sp>
        <p:nvSpPr>
          <p:cNvPr id="8" name="Content Placeholder 7"/>
          <p:cNvSpPr>
            <a:spLocks noGrp="1"/>
          </p:cNvSpPr>
          <p:nvPr>
            <p:ph sz="quarter" idx="13"/>
          </p:nvPr>
        </p:nvSpPr>
        <p:spPr>
          <a:xfrm>
            <a:off x="480720" y="1772815"/>
            <a:ext cx="5472608" cy="4473031"/>
          </a:xfrm>
        </p:spPr>
        <p:txBody>
          <a:bodyPr>
            <a:normAutofit fontScale="25000" lnSpcReduction="20000"/>
          </a:bodyPr>
          <a:lstStyle/>
          <a:p>
            <a:pPr marL="177800" indent="-107950"/>
            <a:r>
              <a:rPr lang="en-NZ" sz="4400" b="1" dirty="0">
                <a:solidFill>
                  <a:schemeClr val="accent1">
                    <a:lumMod val="75000"/>
                  </a:schemeClr>
                </a:solidFill>
              </a:rPr>
              <a:t>What are they? </a:t>
            </a:r>
          </a:p>
          <a:p>
            <a:pPr marL="180975" indent="0">
              <a:spcBef>
                <a:spcPts val="27"/>
              </a:spcBef>
              <a:buNone/>
            </a:pPr>
            <a:r>
              <a:rPr lang="en-NZ" sz="4000" dirty="0">
                <a:solidFill>
                  <a:schemeClr val="tx1"/>
                </a:solidFill>
              </a:rPr>
              <a:t>Chilli thrips (</a:t>
            </a:r>
            <a:r>
              <a:rPr lang="en-NZ" sz="4000" i="1" dirty="0" err="1">
                <a:solidFill>
                  <a:schemeClr val="tx1"/>
                </a:solidFill>
              </a:rPr>
              <a:t>Scirtothrips</a:t>
            </a:r>
            <a:r>
              <a:rPr lang="en-NZ" sz="4000" i="1" dirty="0">
                <a:solidFill>
                  <a:schemeClr val="tx1"/>
                </a:solidFill>
              </a:rPr>
              <a:t> dorsalis</a:t>
            </a:r>
            <a:r>
              <a:rPr lang="en-NZ" sz="4000" dirty="0">
                <a:solidFill>
                  <a:schemeClr val="tx1"/>
                </a:solidFill>
              </a:rPr>
              <a:t>) are extremely small insects  (2mm) that often go undetected. They feed on more than 100 plants from around 40 different families including tomatoes and other </a:t>
            </a:r>
            <a:r>
              <a:rPr lang="en-NZ" sz="4000" dirty="0" err="1">
                <a:solidFill>
                  <a:schemeClr val="tx1"/>
                </a:solidFill>
              </a:rPr>
              <a:t>Solanaceous</a:t>
            </a:r>
            <a:r>
              <a:rPr lang="en-NZ" sz="4000" dirty="0">
                <a:solidFill>
                  <a:schemeClr val="tx1"/>
                </a:solidFill>
              </a:rPr>
              <a:t> crops (capsicum, eggplants).</a:t>
            </a:r>
          </a:p>
          <a:p>
            <a:pPr marL="177800" indent="-107950"/>
            <a:r>
              <a:rPr lang="en-NZ" sz="4400" b="1" dirty="0">
                <a:solidFill>
                  <a:schemeClr val="accent1">
                    <a:lumMod val="75000"/>
                  </a:schemeClr>
                </a:solidFill>
              </a:rPr>
              <a:t>What do the look like?  </a:t>
            </a:r>
            <a:endParaRPr lang="en-NZ" sz="1300" b="1" dirty="0">
              <a:solidFill>
                <a:schemeClr val="tx1"/>
              </a:solidFill>
            </a:endParaRPr>
          </a:p>
          <a:p>
            <a:pPr marL="180975" indent="0">
              <a:buNone/>
            </a:pPr>
            <a:r>
              <a:rPr lang="en-NZ" sz="4000" dirty="0">
                <a:solidFill>
                  <a:schemeClr val="tx1"/>
                </a:solidFill>
              </a:rPr>
              <a:t>Adults are around 2 mm, pale with dark wings. Immatures are also pale in colour and are without wings. The chilli thrips resembles many other thrips species. </a:t>
            </a:r>
          </a:p>
          <a:p>
            <a:pPr marL="177800" indent="-107950"/>
            <a:r>
              <a:rPr lang="en-NZ" sz="4400" b="1" dirty="0">
                <a:solidFill>
                  <a:schemeClr val="accent1">
                    <a:lumMod val="75000"/>
                  </a:schemeClr>
                </a:solidFill>
              </a:rPr>
              <a:t>What should I look for?</a:t>
            </a:r>
          </a:p>
          <a:p>
            <a:pPr marL="180975" marR="0" indent="0">
              <a:spcBef>
                <a:spcPts val="0"/>
              </a:spcBef>
              <a:spcAft>
                <a:spcPts val="0"/>
              </a:spcAft>
              <a:buNone/>
            </a:pPr>
            <a:r>
              <a:rPr lang="en-NZ" sz="4000" dirty="0">
                <a:solidFill>
                  <a:schemeClr val="tx1"/>
                </a:solidFill>
              </a:rPr>
              <a:t>Chilli thrips feed on the lower surface of leaves, buds, flowers and fruits. Both larvae and adults feed by piercing the plant tissue and sucking up the released plant juices. A heavy infestation causes premature wilting, delay in leaf development and distortion of leaves and young shoots. Under heavy infestations, the buds and flowers usually die. Chilli thrips infestation may also result in premature fruit fall or can damage the fruit. They can also vector diseases.</a:t>
            </a:r>
          </a:p>
          <a:p>
            <a:pPr marL="177800" indent="-107950"/>
            <a:r>
              <a:rPr lang="en-NZ" sz="4400" b="1" dirty="0">
                <a:solidFill>
                  <a:schemeClr val="accent1">
                    <a:lumMod val="75000"/>
                  </a:schemeClr>
                </a:solidFill>
              </a:rPr>
              <a:t>How does it spread?</a:t>
            </a:r>
          </a:p>
          <a:p>
            <a:pPr marL="180975" indent="0">
              <a:buNone/>
            </a:pPr>
            <a:r>
              <a:rPr lang="en-NZ" sz="4000" dirty="0">
                <a:solidFill>
                  <a:schemeClr val="tx1"/>
                </a:solidFill>
              </a:rPr>
              <a:t>Chilli thrips are dispersed via infested plant material – cut flowers, fruits and vegetables. Wind currents may also contribute in the dispersal of adult thrips. </a:t>
            </a:r>
          </a:p>
          <a:p>
            <a:pPr marL="177800" indent="-107950"/>
            <a:r>
              <a:rPr lang="en-NZ" sz="4400" b="1" dirty="0">
                <a:solidFill>
                  <a:schemeClr val="accent1">
                    <a:lumMod val="75000"/>
                  </a:schemeClr>
                </a:solidFill>
              </a:rPr>
              <a:t>Where are they present?</a:t>
            </a:r>
            <a:endParaRPr lang="en-NZ" sz="4000" dirty="0">
              <a:solidFill>
                <a:schemeClr val="tx1"/>
              </a:solidFill>
            </a:endParaRPr>
          </a:p>
          <a:p>
            <a:pPr marL="180975" indent="0">
              <a:buNone/>
            </a:pPr>
            <a:r>
              <a:rPr lang="en-NZ" sz="4000" dirty="0">
                <a:solidFill>
                  <a:schemeClr val="tx1"/>
                </a:solidFill>
              </a:rPr>
              <a:t>Chilli thrips are widespread and are considered present in many Asian countries, Africa, America, United Kingdom, Australia, Papua New Guinea (native), Solomon Islands (native).</a:t>
            </a:r>
          </a:p>
          <a:p>
            <a:pPr marL="177800" indent="-107950"/>
            <a:r>
              <a:rPr lang="en-NZ" sz="4400" b="1" dirty="0">
                <a:solidFill>
                  <a:schemeClr val="accent1">
                    <a:lumMod val="75000"/>
                  </a:schemeClr>
                </a:solidFill>
              </a:rPr>
              <a:t>How can I protect my industry?</a:t>
            </a:r>
          </a:p>
          <a:p>
            <a:pPr marL="180975" indent="0">
              <a:buNone/>
            </a:pPr>
            <a:r>
              <a:rPr lang="en-NZ" sz="4000" dirty="0">
                <a:solidFill>
                  <a:schemeClr val="tx1"/>
                </a:solidFill>
              </a:rPr>
              <a:t>Check your production site frequently for the presence of new pests and unusual symptoms. Make sure you are familiar with common pests of your industry so you can recognise something different.</a:t>
            </a:r>
          </a:p>
          <a:p>
            <a:pPr marL="355600" indent="0">
              <a:buNone/>
              <a:tabLst>
                <a:tab pos="355600" algn="l"/>
              </a:tabLst>
            </a:pPr>
            <a:endParaRPr lang="en-NZ" b="1" dirty="0">
              <a:solidFill>
                <a:srgbClr val="FF0000"/>
              </a:solidFill>
            </a:endParaRPr>
          </a:p>
          <a:p>
            <a:pPr marL="68580" indent="0">
              <a:buNone/>
            </a:pPr>
            <a:endParaRPr lang="en-NZ" b="1" dirty="0">
              <a:solidFill>
                <a:srgbClr val="FF0000"/>
              </a:solidFill>
            </a:endParaRPr>
          </a:p>
          <a:p>
            <a:pPr marL="68580" indent="0">
              <a:buNone/>
            </a:pPr>
            <a:endParaRPr lang="en-NZ" b="1" dirty="0">
              <a:solidFill>
                <a:srgbClr val="FF0000"/>
              </a:solidFill>
            </a:endParaRPr>
          </a:p>
          <a:p>
            <a:pPr marL="68580" indent="0">
              <a:buNone/>
            </a:pPr>
            <a:endParaRPr lang="en-NZ" dirty="0"/>
          </a:p>
        </p:txBody>
      </p:sp>
      <p:sp>
        <p:nvSpPr>
          <p:cNvPr id="13" name="TextBox 12"/>
          <p:cNvSpPr txBox="1"/>
          <p:nvPr/>
        </p:nvSpPr>
        <p:spPr>
          <a:xfrm>
            <a:off x="5857807" y="2370366"/>
            <a:ext cx="2996951" cy="338554"/>
          </a:xfrm>
          <a:prstGeom prst="rect">
            <a:avLst/>
          </a:prstGeom>
          <a:noFill/>
        </p:spPr>
        <p:txBody>
          <a:bodyPr wrap="square" rtlCol="0">
            <a:spAutoFit/>
          </a:bodyPr>
          <a:lstStyle/>
          <a:p>
            <a:r>
              <a:rPr lang="en-NZ" sz="900" b="1" dirty="0"/>
              <a:t>Figure 1. </a:t>
            </a:r>
            <a:r>
              <a:rPr lang="en-NZ" sz="900" dirty="0"/>
              <a:t>Male chilli thrips</a:t>
            </a:r>
            <a:r>
              <a:rPr lang="en-US" b="1" dirty="0"/>
              <a:t/>
            </a:r>
            <a:br>
              <a:rPr lang="en-US" b="1" dirty="0"/>
            </a:br>
            <a:r>
              <a:rPr lang="en-US" sz="700" dirty="0"/>
              <a:t>Lance Osborne – University of Florida </a:t>
            </a:r>
            <a:endParaRPr lang="en-NZ" sz="900" dirty="0"/>
          </a:p>
        </p:txBody>
      </p:sp>
      <p:sp>
        <p:nvSpPr>
          <p:cNvPr id="12" name="TextBox 11"/>
          <p:cNvSpPr txBox="1"/>
          <p:nvPr/>
        </p:nvSpPr>
        <p:spPr>
          <a:xfrm>
            <a:off x="735218" y="5395966"/>
            <a:ext cx="8681675" cy="923330"/>
          </a:xfrm>
          <a:prstGeom prst="rect">
            <a:avLst/>
          </a:prstGeom>
          <a:noFill/>
        </p:spPr>
        <p:txBody>
          <a:bodyPr wrap="square" rtlCol="0">
            <a:spAutoFit/>
          </a:bodyPr>
          <a:lstStyle/>
          <a:p>
            <a:pPr marL="68580" indent="0">
              <a:buNone/>
            </a:pPr>
            <a:r>
              <a:rPr lang="en-NZ" sz="1200" b="1" dirty="0">
                <a:solidFill>
                  <a:srgbClr val="FF0000"/>
                </a:solidFill>
              </a:rPr>
              <a:t>If you see any unusual pests or plant symptoms, call the </a:t>
            </a:r>
          </a:p>
          <a:p>
            <a:pPr marL="68580"/>
            <a:r>
              <a:rPr lang="en-NZ" sz="1200" b="1" dirty="0">
                <a:solidFill>
                  <a:srgbClr val="FF0000"/>
                </a:solidFill>
              </a:rPr>
              <a:t>MPI EXOTIC PEST AND DISEASE HOTLINE 0800 80 99 66</a:t>
            </a:r>
            <a:endParaRPr lang="en-NZ" sz="1200" dirty="0">
              <a:solidFill>
                <a:srgbClr val="FF0000"/>
              </a:solidFill>
            </a:endParaRPr>
          </a:p>
          <a:p>
            <a:pPr marL="68580" indent="0">
              <a:buNone/>
            </a:pPr>
            <a:endParaRPr lang="en-NZ" sz="1200" dirty="0">
              <a:solidFill>
                <a:srgbClr val="FF0000"/>
              </a:solidFill>
            </a:endParaRPr>
          </a:p>
          <a:p>
            <a:endParaRPr lang="en-NZ" dirty="0"/>
          </a:p>
        </p:txBody>
      </p:sp>
      <p:sp>
        <p:nvSpPr>
          <p:cNvPr id="21" name="TextBox 20"/>
          <p:cNvSpPr txBox="1"/>
          <p:nvPr/>
        </p:nvSpPr>
        <p:spPr>
          <a:xfrm>
            <a:off x="5911952" y="5784182"/>
            <a:ext cx="2928408" cy="338554"/>
          </a:xfrm>
          <a:prstGeom prst="rect">
            <a:avLst/>
          </a:prstGeom>
          <a:noFill/>
        </p:spPr>
        <p:txBody>
          <a:bodyPr wrap="square" rtlCol="0">
            <a:spAutoFit/>
          </a:bodyPr>
          <a:lstStyle/>
          <a:p>
            <a:r>
              <a:rPr lang="en-NZ" sz="900" b="1" dirty="0"/>
              <a:t>Figure 3. </a:t>
            </a:r>
            <a:r>
              <a:rPr lang="en-NZ" sz="900" dirty="0"/>
              <a:t>Thrips damage on tomato</a:t>
            </a:r>
          </a:p>
          <a:p>
            <a:r>
              <a:rPr lang="en-US" sz="700" dirty="0" err="1"/>
              <a:t>Infonet-biovision</a:t>
            </a:r>
            <a:endParaRPr lang="en-NZ" sz="600" dirty="0"/>
          </a:p>
        </p:txBody>
      </p:sp>
      <p:sp>
        <p:nvSpPr>
          <p:cNvPr id="4" name="Rectangle 3"/>
          <p:cNvSpPr/>
          <p:nvPr/>
        </p:nvSpPr>
        <p:spPr>
          <a:xfrm>
            <a:off x="5858822" y="3990836"/>
            <a:ext cx="2705099" cy="446276"/>
          </a:xfrm>
          <a:prstGeom prst="rect">
            <a:avLst/>
          </a:prstGeom>
        </p:spPr>
        <p:txBody>
          <a:bodyPr wrap="square">
            <a:spAutoFit/>
          </a:bodyPr>
          <a:lstStyle/>
          <a:p>
            <a:r>
              <a:rPr lang="en-NZ" sz="900" b="1" dirty="0"/>
              <a:t>Figure 2. </a:t>
            </a:r>
            <a:r>
              <a:rPr lang="en-NZ" sz="900" dirty="0"/>
              <a:t>Larvae of chilli thrips</a:t>
            </a:r>
          </a:p>
          <a:p>
            <a:r>
              <a:rPr lang="en-US" sz="700" dirty="0" err="1"/>
              <a:t>Vivek</a:t>
            </a:r>
            <a:r>
              <a:rPr lang="en-US" sz="700" dirty="0"/>
              <a:t> Kumar – University of Florida </a:t>
            </a:r>
            <a:r>
              <a:rPr lang="en-US" sz="700" b="1" dirty="0"/>
              <a:t/>
            </a:r>
            <a:br>
              <a:rPr lang="en-US" sz="700" b="1" dirty="0"/>
            </a:br>
            <a:endParaRPr lang="en-NZ" sz="700"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62244"/>
            <a:ext cx="2520736" cy="616839"/>
          </a:xfrm>
          <a:prstGeom prst="rect">
            <a:avLst/>
          </a:prstGeom>
        </p:spPr>
      </p:pic>
      <p:pic>
        <p:nvPicPr>
          <p:cNvPr id="23" name="Content Placeholder 22"/>
          <p:cNvPicPr>
            <a:picLocks noGrp="1" noChangeAspect="1"/>
          </p:cNvPicPr>
          <p:nvPr>
            <p:ph sz="quarter" idx="14"/>
          </p:nvPr>
        </p:nvPicPr>
        <p:blipFill rotWithShape="1">
          <a:blip r:embed="rId3"/>
          <a:srcRect l="4182" r="4502"/>
          <a:stretch/>
        </p:blipFill>
        <p:spPr>
          <a:xfrm>
            <a:off x="5926351" y="2773430"/>
            <a:ext cx="2097976" cy="1231634"/>
          </a:xfrm>
          <a:prstGeom prst="rect">
            <a:avLst/>
          </a:prstGeom>
        </p:spPr>
      </p:pic>
      <p:pic>
        <p:nvPicPr>
          <p:cNvPr id="22" name="Picture 21"/>
          <p:cNvPicPr>
            <a:picLocks noChangeAspect="1"/>
          </p:cNvPicPr>
          <p:nvPr/>
        </p:nvPicPr>
        <p:blipFill>
          <a:blip r:embed="rId4"/>
          <a:stretch>
            <a:fillRect/>
          </a:stretch>
        </p:blipFill>
        <p:spPr>
          <a:xfrm>
            <a:off x="5925743" y="1124744"/>
            <a:ext cx="2098584" cy="1269580"/>
          </a:xfrm>
          <a:prstGeom prst="rect">
            <a:avLst/>
          </a:prstGeom>
        </p:spPr>
      </p:pic>
      <p:pic>
        <p:nvPicPr>
          <p:cNvPr id="24" name="Picture 23"/>
          <p:cNvPicPr>
            <a:picLocks noChangeAspect="1"/>
          </p:cNvPicPr>
          <p:nvPr/>
        </p:nvPicPr>
        <p:blipFill rotWithShape="1">
          <a:blip r:embed="rId5"/>
          <a:srcRect r="11804" b="5680"/>
          <a:stretch/>
        </p:blipFill>
        <p:spPr>
          <a:xfrm>
            <a:off x="5988016" y="4405705"/>
            <a:ext cx="2036311" cy="1439525"/>
          </a:xfrm>
          <a:prstGeom prst="rect">
            <a:avLst/>
          </a:prstGeom>
        </p:spPr>
      </p:pic>
    </p:spTree>
    <p:extLst>
      <p:ext uri="{BB962C8B-B14F-4D97-AF65-F5344CB8AC3E}">
        <p14:creationId xmlns:p14="http://schemas.microsoft.com/office/powerpoint/2010/main" val="23744587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1119A3D60FAD4191679926B1B12B12" ma:contentTypeVersion="4" ma:contentTypeDescription="Create a new document." ma:contentTypeScope="" ma:versionID="95608c752b0dbb50c35a963fd640abe1">
  <xsd:schema xmlns:xsd="http://www.w3.org/2001/XMLSchema" xmlns:xs="http://www.w3.org/2001/XMLSchema" xmlns:p="http://schemas.microsoft.com/office/2006/metadata/properties" xmlns:ns2="5a855e00-fa4f-4894-a81a-74daf717ba5f" targetNamespace="http://schemas.microsoft.com/office/2006/metadata/properties" ma:root="true" ma:fieldsID="e448024ea2677ae16cd8f75530fbbfb0" ns2:_="">
    <xsd:import namespace="5a855e00-fa4f-4894-a81a-74daf717ba5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55e00-fa4f-4894-a81a-74daf717ba5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47AD22-1BF3-4FA9-B956-3A748A2CBD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55e00-fa4f-4894-a81a-74daf717ba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71655A-7E81-4EC7-A189-AD056FF98998}">
  <ds:schemaRefs>
    <ds:schemaRef ds:uri="5a855e00-fa4f-4894-a81a-74daf717ba5f"/>
    <ds:schemaRef ds:uri="http://purl.org/dc/elements/1.1/"/>
    <ds:schemaRef ds:uri="http://schemas.microsoft.com/office/2006/documentManagement/types"/>
    <ds:schemaRef ds:uri="http://purl.org/dc/dcmitype/"/>
    <ds:schemaRef ds:uri="http://schemas.openxmlformats.org/package/2006/metadata/core-properties"/>
    <ds:schemaRef ds:uri="http://purl.org/dc/term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6C6FAD0-3D63-4B8E-B909-E7C71155BC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2633</TotalTime>
  <Words>149</Words>
  <Application>Microsoft Office PowerPoint</Application>
  <PresentationFormat>On-screen Show (4:3)</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Century Gothic</vt:lpstr>
      <vt:lpstr>Wingdings 2</vt:lpstr>
      <vt:lpstr>Austin</vt:lpstr>
      <vt:lpstr>Exotic Pest Fact Sheet Chilli thrips (Scirtothrips dorsalis)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 Sheet</dc:title>
  <dc:creator>Gisele Irvine</dc:creator>
  <cp:lastModifiedBy>Lynda Banks</cp:lastModifiedBy>
  <cp:revision>97</cp:revision>
  <cp:lastPrinted>2016-11-03T03:44:20Z</cp:lastPrinted>
  <dcterms:created xsi:type="dcterms:W3CDTF">2015-11-03T22:03:34Z</dcterms:created>
  <dcterms:modified xsi:type="dcterms:W3CDTF">2017-03-02T19:52:18Z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0x010100E81119A3D60FAD4191679926B1B12B12</vt:lpwstr>
  </property>
  <property fmtid="{D5CDD505-2E9C-101B-9397-08002B2CF9AE}" pid="3" name="Order">
    <vt:r8>156500</vt:r8>
  </property>
</Properties>
</file>